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5"/>
  </p:notesMasterIdLst>
  <p:sldIdLst>
    <p:sldId id="270" r:id="rId2"/>
    <p:sldId id="273" r:id="rId3"/>
    <p:sldId id="274" r:id="rId4"/>
    <p:sldId id="275" r:id="rId5"/>
    <p:sldId id="306" r:id="rId6"/>
    <p:sldId id="278" r:id="rId7"/>
    <p:sldId id="305" r:id="rId8"/>
    <p:sldId id="285" r:id="rId9"/>
    <p:sldId id="284" r:id="rId10"/>
    <p:sldId id="286" r:id="rId11"/>
    <p:sldId id="288" r:id="rId12"/>
    <p:sldId id="287" r:id="rId13"/>
    <p:sldId id="289" r:id="rId14"/>
    <p:sldId id="290" r:id="rId15"/>
    <p:sldId id="283" r:id="rId16"/>
    <p:sldId id="266" r:id="rId17"/>
    <p:sldId id="262" r:id="rId18"/>
    <p:sldId id="291" r:id="rId19"/>
    <p:sldId id="293" r:id="rId20"/>
    <p:sldId id="294" r:id="rId21"/>
    <p:sldId id="295" r:id="rId22"/>
    <p:sldId id="307" r:id="rId23"/>
    <p:sldId id="30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A986"/>
    <a:srgbClr val="009900"/>
    <a:srgbClr val="063B90"/>
    <a:srgbClr val="009A46"/>
    <a:srgbClr val="4A38B8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43" autoAdjust="0"/>
  </p:normalViewPr>
  <p:slideViewPr>
    <p:cSldViewPr>
      <p:cViewPr>
        <p:scale>
          <a:sx n="75" d="100"/>
          <a:sy n="75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EE4302-2ECC-41C6-9A71-7C42A74F9A00}" type="datetimeFigureOut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F396ED2-7CD3-4763-BA3A-626EF3FC2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2213" y="877888"/>
            <a:ext cx="4471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876" tIns="41939" rIns="83876" bIns="41939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51338"/>
            <a:ext cx="4735513" cy="35052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DD96D-F931-42F8-B7FF-DBC2AF1B2FEB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DD0AD4-5A03-48AE-BA00-4677CAF29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0D87-9FAF-4876-9A22-F715F6421FB6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78DB-CA2E-4A92-8A47-523E145CB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7E64-C392-41B5-99D4-16E23E2FC1D6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9DE0-E1C0-415F-BD4E-2534E3661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AE54-8F39-464B-9815-E1200D583889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9B8E-32F7-450A-9770-DA49C9BFC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A88C-7324-49B7-9B0A-6627D3A87185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95CF-4BAF-4FA8-A0E9-17F39BA0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078BFB-1A73-4A98-9F5B-2A98120A3159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A1607F-0053-400C-B08F-B6BF21765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F24F-1313-4C8A-8B91-6113A952D9B9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D6EE-68D9-4B1A-9EC7-5C4970432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50DB6-7645-4104-BFCD-458F1CEFB5FD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CF1687-34F0-454F-8B7C-D1898FF4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FE11-3910-4975-BA5D-2A3BA2372544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6AC7-36B5-4045-9C8F-7513D0C01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689B7-F802-4653-A5F2-22808EB3A85D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E00DA-3A73-4368-AB32-D4CF611EE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715615-D85B-4F2B-9314-EA1A9F3F7B52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F55A5D-8BBB-4772-B1DA-4C83783E0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8EF00A-9FE7-44B8-84CA-8BD459A272C5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748B4-1147-4982-9060-E0E31E07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4037F1A-A02C-4501-A6C3-9DB6835D1681}" type="datetimeFigureOut">
              <a:rPr lang="en-US"/>
              <a:pPr>
                <a:defRPr/>
              </a:pPr>
              <a:t>5/20/2017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41B6E9D-9DCE-429A-A719-19E5DA59F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3" r:id="rId2"/>
    <p:sldLayoutId id="2147483870" r:id="rId3"/>
    <p:sldLayoutId id="2147483864" r:id="rId4"/>
    <p:sldLayoutId id="2147483871" r:id="rId5"/>
    <p:sldLayoutId id="2147483865" r:id="rId6"/>
    <p:sldLayoutId id="2147483872" r:id="rId7"/>
    <p:sldLayoutId id="2147483873" r:id="rId8"/>
    <p:sldLayoutId id="2147483874" r:id="rId9"/>
    <p:sldLayoutId id="2147483866" r:id="rId10"/>
    <p:sldLayoutId id="2147483867" r:id="rId11"/>
    <p:sldLayoutId id="21474838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A6363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A6363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Verdana" pitchFamily="34" charset="0"/>
              </a:rPr>
              <a:t>Всероссийская акция</a:t>
            </a:r>
            <a:endParaRPr lang="ru-RU" sz="44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295400" y="1600200"/>
            <a:ext cx="7639050" cy="4648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solidFill>
                  <a:srgbClr val="063B90"/>
                </a:solidFill>
                <a:latin typeface="Verdana" pitchFamily="34" charset="0"/>
              </a:rPr>
              <a:t>Дети говорят телефону доверия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6000" b="1" smtClean="0">
                <a:solidFill>
                  <a:srgbClr val="009A46"/>
                </a:solidFill>
                <a:latin typeface="Verdana" pitchFamily="34" charset="0"/>
              </a:rPr>
              <a:t> </a:t>
            </a:r>
            <a:r>
              <a:rPr lang="ru-RU" sz="6000" b="1" smtClean="0">
                <a:solidFill>
                  <a:srgbClr val="C00000"/>
                </a:solidFill>
                <a:latin typeface="Verdana" pitchFamily="34" charset="0"/>
              </a:rPr>
              <a:t>«Да!»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000" b="1" smtClean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rgbClr val="063B90"/>
                </a:solidFill>
                <a:latin typeface="Verdana" pitchFamily="34" charset="0"/>
              </a:rPr>
              <a:t>17 мая – Международный день детского телефона доверия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6000" b="1" smtClean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6000" b="1" smtClean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8196" name="Picture 5" descr="orig_760_1297677835byFfSQBY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1600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90600" y="274638"/>
            <a:ext cx="7943850" cy="12493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dirty="0" smtClean="0">
                <a:effectLst/>
                <a:latin typeface="Arial" charset="0"/>
              </a:rPr>
              <a:t>«Как устроен Телефон Доверия?»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Телефон доверия </a:t>
            </a:r>
            <a:r>
              <a:rPr lang="ru-RU" b="1" smtClean="0">
                <a:latin typeface="Arial" charset="0"/>
              </a:rPr>
              <a:t>открыт для каждого человека</a:t>
            </a:r>
            <a:r>
              <a:rPr lang="ru-RU" smtClean="0">
                <a:latin typeface="Arial" charset="0"/>
              </a:rPr>
              <a:t>. </a:t>
            </a:r>
          </a:p>
          <a:p>
            <a:r>
              <a:rPr lang="ru-RU" smtClean="0">
                <a:latin typeface="Arial" charset="0"/>
              </a:rPr>
              <a:t> Не важен  возраст, национальность, состояние здоровья звонящего. </a:t>
            </a:r>
          </a:p>
          <a:p>
            <a:r>
              <a:rPr lang="ru-RU" smtClean="0">
                <a:latin typeface="Arial" charset="0"/>
              </a:rPr>
              <a:t>Любой человек имеет право быть принятым, выслушанным и получить помощь.</a:t>
            </a:r>
          </a:p>
        </p:txBody>
      </p:sp>
      <p:pic>
        <p:nvPicPr>
          <p:cNvPr id="17412" name="Picture 4" descr="1303096409_telefon_dov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029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90600" y="274638"/>
            <a:ext cx="7943850" cy="1173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dirty="0" smtClean="0">
                <a:effectLst/>
                <a:latin typeface="Arial" charset="0"/>
              </a:rPr>
              <a:t>«Как устроен Телефон Доверия?»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447800"/>
            <a:ext cx="7867650" cy="51816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Помощь на Телефоне Доверия всегда </a:t>
            </a:r>
            <a:r>
              <a:rPr lang="ru-RU" b="1" smtClean="0">
                <a:latin typeface="Arial" charset="0"/>
              </a:rPr>
              <a:t>анонимна</a:t>
            </a:r>
            <a:r>
              <a:rPr lang="ru-RU" smtClean="0">
                <a:latin typeface="Arial" charset="0"/>
              </a:rPr>
              <a:t>. </a:t>
            </a:r>
          </a:p>
          <a:p>
            <a:r>
              <a:rPr lang="ru-RU" smtClean="0">
                <a:latin typeface="Arial" charset="0"/>
              </a:rPr>
              <a:t>Если не хотят, позвонивший и консультант могут не сообщать свою фамилию, адрес и другие данные. Достаточно просто назвать свое или вымышленное имя для удобства общения.</a:t>
            </a:r>
          </a:p>
        </p:txBody>
      </p:sp>
      <p:pic>
        <p:nvPicPr>
          <p:cNvPr id="18436" name="Picture 5" descr="http://shchyolkovo.ru/social_way/doverie/telef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953000"/>
            <a:ext cx="1809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66800" y="274638"/>
            <a:ext cx="7867650" cy="1173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dirty="0" smtClean="0">
                <a:effectLst/>
                <a:latin typeface="Arial" charset="0"/>
              </a:rPr>
              <a:t>«Как устроен Телефон Доверия?»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Человек может поделиться с консультантом Телефона Доверия </a:t>
            </a:r>
            <a:r>
              <a:rPr lang="ru-RU" b="1" smtClean="0">
                <a:latin typeface="Arial" charset="0"/>
              </a:rPr>
              <a:t>любой беспокоящей его проблемой.</a:t>
            </a:r>
          </a:p>
        </p:txBody>
      </p:sp>
      <p:pic>
        <p:nvPicPr>
          <p:cNvPr id="19460" name="Picture 5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2193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http://t1.gstatic.com/images?q=tbn:ANd9GcSNJgZsTVhRcC6TOJPDcCyX8ANhfpWNanAEKLk2U0wHUxqurm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648200"/>
            <a:ext cx="175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smtClean="0">
                <a:effectLst/>
                <a:latin typeface="Arial" charset="0"/>
              </a:rPr>
              <a:t>«Как устроен Телефон Доверия?»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Обращаясь на Телефон Доверия, человек может </a:t>
            </a:r>
            <a:r>
              <a:rPr lang="ru-RU" b="1" smtClean="0">
                <a:latin typeface="Arial" charset="0"/>
              </a:rPr>
              <a:t>получить</a:t>
            </a:r>
            <a:r>
              <a:rPr lang="ru-RU" smtClean="0">
                <a:latin typeface="Arial" charset="0"/>
              </a:rPr>
              <a:t> интересующую его </a:t>
            </a:r>
            <a:r>
              <a:rPr lang="ru-RU" b="1" smtClean="0">
                <a:latin typeface="Arial" charset="0"/>
              </a:rPr>
              <a:t>информацию</a:t>
            </a:r>
            <a:r>
              <a:rPr lang="ru-RU" smtClean="0">
                <a:latin typeface="Arial" charset="0"/>
              </a:rPr>
              <a:t>.</a:t>
            </a:r>
            <a:r>
              <a:rPr lang="ru-RU" smtClean="0">
                <a:latin typeface="Gill Sans MT" pitchFamily="34" charset="0"/>
              </a:rPr>
              <a:t> </a:t>
            </a:r>
          </a:p>
        </p:txBody>
      </p:sp>
      <p:pic>
        <p:nvPicPr>
          <p:cNvPr id="20484" name="Picture 4" descr="6102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44196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274638"/>
            <a:ext cx="8020050" cy="1096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dirty="0" smtClean="0">
                <a:effectLst/>
                <a:latin typeface="Arial" charset="0"/>
              </a:rPr>
              <a:t>«Как устроен Телефон Доверия?»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Каждый Телефон Доверия работает в  своем определенном режиме - </a:t>
            </a:r>
            <a:r>
              <a:rPr lang="ru-RU" b="1" smtClean="0">
                <a:latin typeface="Arial" charset="0"/>
              </a:rPr>
              <a:t>круглосуточно или по расписанию</a:t>
            </a:r>
          </a:p>
        </p:txBody>
      </p:sp>
      <p:pic>
        <p:nvPicPr>
          <p:cNvPr id="21508" name="Picture 4" descr="13052837202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724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303096409_telefon_dov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76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219200" y="381000"/>
            <a:ext cx="771525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Согласитесь, это не простой набор качеств. Не все друзья умеют  так поддерживать и выслушивать – они ведь тоже этому пока еще учатся, как и вы. В этом нет вины друзей. Просто в некоторых случаях им трудно  придумать, как помочь.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Поэтому вскоре вслед за взрослыми Телефонами доверия, стали организовывать </a:t>
            </a:r>
            <a:r>
              <a:rPr lang="ru-RU" sz="2800" b="1" smtClean="0">
                <a:latin typeface="Arial" charset="0"/>
              </a:rPr>
              <a:t>Телефоны доверия для детей.</a:t>
            </a:r>
          </a:p>
        </p:txBody>
      </p:sp>
      <p:pic>
        <p:nvPicPr>
          <p:cNvPr id="22531" name="Picture 5" descr="http://detishky.com/_nw/1/32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572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317500"/>
            <a:ext cx="73596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063B90"/>
                </a:solidFill>
                <a:latin typeface="Verdana" pitchFamily="34" charset="0"/>
              </a:rPr>
              <a:t>Телефон Доверия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53340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4000" b="1" smtClean="0">
                <a:solidFill>
                  <a:srgbClr val="009A46"/>
                </a:solidFill>
                <a:latin typeface="Verdana" pitchFamily="34" charset="0"/>
              </a:rPr>
              <a:t>8 800 2000 122</a:t>
            </a: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4000" b="1" smtClean="0">
                <a:solidFill>
                  <a:srgbClr val="009A46"/>
                </a:solidFill>
                <a:latin typeface="Arial" charset="0"/>
              </a:rPr>
              <a:t> </a:t>
            </a:r>
            <a:r>
              <a:rPr lang="ru-RU" sz="2500" b="1" smtClean="0">
                <a:solidFill>
                  <a:srgbClr val="009A46"/>
                </a:solidFill>
                <a:latin typeface="Verdana" pitchFamily="34" charset="0"/>
              </a:rPr>
              <a:t>(ЗВОНКИ БЕСПЛАТНО)</a:t>
            </a:r>
          </a:p>
          <a:p>
            <a:pPr algn="ctr" eaLnBrk="1" hangingPunct="1">
              <a:lnSpc>
                <a:spcPct val="90000"/>
              </a:lnSpc>
              <a:buFont typeface="Times New Roman" pitchFamily="18" charset="0"/>
              <a:buNone/>
            </a:pPr>
            <a:endParaRPr lang="ru-RU" sz="2500" smtClean="0">
              <a:solidFill>
                <a:srgbClr val="009A46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3649663" cy="314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67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63B90"/>
                </a:solidFill>
                <a:latin typeface="Verdana" pitchFamily="34" charset="0"/>
              </a:rPr>
              <a:t>Принципы работы службы </a:t>
            </a:r>
            <a:br>
              <a:rPr lang="ru-RU" sz="3600" b="1" dirty="0" smtClean="0">
                <a:solidFill>
                  <a:srgbClr val="063B90"/>
                </a:solidFill>
                <a:latin typeface="Verdana" pitchFamily="34" charset="0"/>
              </a:rPr>
            </a:br>
            <a:r>
              <a:rPr lang="ru-RU" sz="3600" b="1" dirty="0" smtClean="0">
                <a:solidFill>
                  <a:srgbClr val="063B90"/>
                </a:solidFill>
                <a:latin typeface="Verdana" pitchFamily="34" charset="0"/>
              </a:rPr>
              <a:t>«Телефон доверия»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76400"/>
            <a:ext cx="7239000" cy="21669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Verdana" pitchFamily="34" charset="0"/>
              </a:rPr>
              <a:t>Доступность</a:t>
            </a: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Verdana" pitchFamily="34" charset="0"/>
              </a:rPr>
              <a:t>Анонимность</a:t>
            </a: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Verdana" pitchFamily="34" charset="0"/>
              </a:rPr>
              <a:t>Доверительность </a:t>
            </a: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Verdana" pitchFamily="34" charset="0"/>
              </a:rPr>
              <a:t>Конфиденциальность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43000" y="3962400"/>
            <a:ext cx="7848600" cy="27432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rgbClr val="009900"/>
                </a:solidFill>
                <a:latin typeface="Calibri" charset="-52"/>
              </a:rPr>
              <a:t>Каждый позвонивший вправе не называть своего имени и фамилии  или может выбрать себе  псевдоним.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rgbClr val="009900"/>
                </a:solidFill>
                <a:latin typeface="Calibri" charset="-52"/>
              </a:rPr>
              <a:t>А также может быть  уверен, что разговор останется  строго между ним и специалистом.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rgbClr val="009900"/>
                </a:solidFill>
                <a:latin typeface="Calibri" charset="-52"/>
              </a:rPr>
              <a:t>Поэтому собеседнику можно довериться полностью, а это, в свою очередь, делает консультацию более  эффективной и позволяет найти  лучшее решение проблемы.</a:t>
            </a:r>
            <a:endParaRPr lang="ru-RU" sz="2400" smtClean="0">
              <a:solidFill>
                <a:srgbClr val="009900"/>
              </a:solidFill>
              <a:latin typeface="Calibri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Конфиденциальную помощь</a:t>
            </a:r>
            <a:r>
              <a:rPr lang="ru-RU" sz="3900" dirty="0" smtClean="0">
                <a:effectLst/>
                <a:latin typeface="Arial" charset="0"/>
              </a:rPr>
              <a:t>.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Консультанты телефоны доверия </a:t>
            </a:r>
            <a:r>
              <a:rPr lang="ru-RU" sz="2800" b="1" smtClean="0">
                <a:latin typeface="Arial" charset="0"/>
              </a:rPr>
              <a:t>не имеют права разглашать любую личную информацию, </a:t>
            </a:r>
            <a:r>
              <a:rPr lang="ru-RU" sz="2800" smtClean="0">
                <a:latin typeface="Arial" charset="0"/>
              </a:rPr>
              <a:t>которую сообщает им абонент. Существует стандартная регистрация звонков и сбор общих данных (пол, возраст клиентов с какой ситуацией обратился, и так далее). Консультант может обсудить звонок с другим сотрудником той же службы, но вне стен организации это запрещено.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Анонимную помощь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Консультанты в своей работе придерживаются принципа анонимности, вы имеете право:</a:t>
            </a:r>
          </a:p>
          <a:p>
            <a:r>
              <a:rPr lang="ru-RU" smtClean="0">
                <a:latin typeface="Arial" charset="0"/>
              </a:rPr>
              <a:t>- не говорить свое имя, либо можете назвать любое другое имя;</a:t>
            </a:r>
          </a:p>
          <a:p>
            <a:r>
              <a:rPr lang="ru-RU" smtClean="0">
                <a:latin typeface="Arial" charset="0"/>
              </a:rPr>
              <a:t>- место нахождения (там, где вы находитесь, откуда звоните) – телефон без определителя номера.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304800"/>
            <a:ext cx="84582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Первый телефон доверия появился в </a:t>
            </a:r>
            <a:r>
              <a:rPr lang="ru-RU" b="1" smtClean="0">
                <a:latin typeface="Arial" charset="0"/>
              </a:rPr>
              <a:t>1953 году </a:t>
            </a:r>
            <a:r>
              <a:rPr lang="ru-RU" smtClean="0">
                <a:latin typeface="Arial" charset="0"/>
              </a:rPr>
              <a:t>как </a:t>
            </a:r>
            <a:r>
              <a:rPr lang="ru-RU" smtClean="0">
                <a:solidFill>
                  <a:srgbClr val="002060"/>
                </a:solidFill>
                <a:latin typeface="Arial" charset="0"/>
              </a:rPr>
              <a:t>помощь людям 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Англичанин Чад Вара напечатал в газете свой номер телефона и предложил звонить людям в любое время, если в их жизни возникают сложности,  с которыми они сами не могут справиться: </a:t>
            </a:r>
          </a:p>
          <a:p>
            <a:pPr lvl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когда они одиноки, растеряны или думают о том, чтобы покончить с жизнью. </a:t>
            </a:r>
          </a:p>
          <a:p>
            <a:pPr lvl="4">
              <a:lnSpc>
                <a:spcPct val="90000"/>
              </a:lnSpc>
            </a:pPr>
            <a:r>
              <a:rPr lang="en-US" sz="3200" smtClean="0">
                <a:latin typeface="Arial" charset="0"/>
              </a:rPr>
              <a:t> </a:t>
            </a:r>
            <a:r>
              <a:rPr lang="ru-RU" sz="3200" smtClean="0">
                <a:latin typeface="Arial" charset="0"/>
              </a:rPr>
              <a:t>Он и не думал, что будет много звонков. Несколько дней он справлялся сам – отвечал всем людям.</a:t>
            </a:r>
            <a:r>
              <a:rPr lang="ru-RU" sz="3200" smtClean="0">
                <a:latin typeface="Gill Sans MT" pitchFamily="34" charset="0"/>
              </a:rPr>
              <a:t> </a:t>
            </a:r>
          </a:p>
        </p:txBody>
      </p:sp>
      <p:pic>
        <p:nvPicPr>
          <p:cNvPr id="9219" name="Picture 4" descr="http://www.blagovest-info.ru/images/Va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7225"/>
            <a:ext cx="1809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Бесплатную помощь.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С любых стационарных, мобильных, домашних телефонов - ваш звонок будет бесплатным.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Доступную помощь.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 течение всего дня, все двадцать четыре часа в сутки вас готовы выслушать и оказать консультативную помощь. Не думайте, что ночным звонком можете потревожить консультанта, каждый звонок для нас важен.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  <a:latin typeface="Arial" charset="0"/>
              </a:rPr>
              <a:t>Полезные советы!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всегда здоровайся со своими одноклассниками;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рассказывай о своих увлечениях, всем будет интересно;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Не обращай внимания на насмешки, тогда у обидчика пропадёт интерес тебя задирать;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покажи фотографии любимого животного;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запишись в спортивную секцию, куда ходят твои одноклассники;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не хвастайся игрушками и обновками;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не дерись – любой вопрос можно решить мирно.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  <a:latin typeface="Gill Sans MT" pitchFamily="34" charset="0"/>
            </a:endParaRP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3796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381000"/>
            <a:ext cx="786765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smtClean="0">
                <a:latin typeface="Arial" charset="0"/>
              </a:rPr>
              <a:t>Все звонившие, прежде всего, нуждались в дружеской помощи.</a:t>
            </a:r>
            <a:r>
              <a:rPr lang="ru-RU" sz="280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Он пришел к выводу, что одному ему с этим делом не справиться, и стал искать добровольных помощников.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Теперь они все вместе отвечали на звонки. Так родилось всемирное движение людей, которые помогают другим людям по телефону.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Сейчас в мире существует целая </a:t>
            </a:r>
            <a:r>
              <a:rPr lang="ru-RU" sz="2800" b="1" smtClean="0">
                <a:latin typeface="Arial" charset="0"/>
              </a:rPr>
              <a:t>сеть служб экстренной помощи по телефону.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Помощь оказывается </a:t>
            </a:r>
            <a:r>
              <a:rPr lang="ru-RU" sz="2800" b="1" smtClean="0">
                <a:latin typeface="Arial" charset="0"/>
              </a:rPr>
              <a:t>бесплатно, анонимно </a:t>
            </a:r>
            <a:r>
              <a:rPr lang="ru-RU" sz="2800" smtClean="0">
                <a:latin typeface="Arial" charset="0"/>
              </a:rPr>
              <a:t>(никому не сообщается, кто звонил и зачем).</a:t>
            </a:r>
            <a:r>
              <a:rPr lang="ru-RU" sz="2800" smtClean="0">
                <a:latin typeface="Gill Sans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effectLst/>
                <a:latin typeface="Arial" charset="0"/>
              </a:rPr>
              <a:t> </a:t>
            </a:r>
            <a:endParaRPr lang="ru-RU" smtClean="0">
              <a:effectLst/>
              <a:latin typeface="Gill Sans MT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1295400" y="381000"/>
            <a:ext cx="7639050" cy="58674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Что вы делаете, когда у вас плохое настроение</a:t>
            </a:r>
            <a:r>
              <a:rPr lang="ru-RU" i="1" smtClean="0">
                <a:latin typeface="Arial" charset="0"/>
              </a:rPr>
              <a:t>?</a:t>
            </a:r>
          </a:p>
          <a:p>
            <a:r>
              <a:rPr lang="ru-RU" i="1" smtClean="0">
                <a:latin typeface="Arial" charset="0"/>
              </a:rPr>
              <a:t>(Слушаю музыку. Играю на компьютере. Читаю. Иду, куда глаза глядят.… Звоню другу)</a:t>
            </a:r>
          </a:p>
        </p:txBody>
      </p:sp>
      <p:pic>
        <p:nvPicPr>
          <p:cNvPr id="11268" name="Picture 4" descr="eac8a913f280698877e61e6f282e8c62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0"/>
            <a:ext cx="37338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smtClean="0">
                <a:effectLst/>
                <a:latin typeface="Arial" charset="0"/>
              </a:rPr>
              <a:t>Ребёнок   может обратиться в службу Телефона доверия?  </a:t>
            </a:r>
            <a:endParaRPr lang="ru-RU" sz="3900" i="1" smtClean="0">
              <a:effectLst/>
              <a:latin typeface="Arial" charset="0"/>
            </a:endParaRPr>
          </a:p>
        </p:txBody>
      </p:sp>
      <p:sp>
        <p:nvSpPr>
          <p:cNvPr id="12291" name="Rectangle 4"/>
          <p:cNvSpPr>
            <a:spLocks noGrp="1"/>
          </p:cNvSpPr>
          <p:nvPr>
            <p:ph sz="half" idx="4294967295"/>
          </p:nvPr>
        </p:nvSpPr>
        <p:spPr>
          <a:xfrm>
            <a:off x="1435100" y="1447800"/>
            <a:ext cx="2908300" cy="4800600"/>
          </a:xfrm>
        </p:spPr>
        <p:txBody>
          <a:bodyPr/>
          <a:lstStyle/>
          <a:p>
            <a:endParaRPr lang="ru-RU" sz="2800" smtClean="0">
              <a:latin typeface="Gill Sans MT" pitchFamily="34" charset="0"/>
            </a:endParaRP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00200"/>
            <a:ext cx="3219450" cy="4648200"/>
          </a:xfrm>
        </p:spPr>
      </p:pic>
      <p:sp>
        <p:nvSpPr>
          <p:cNvPr id="12293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1524000"/>
            <a:ext cx="7499350" cy="4800600"/>
          </a:xfrm>
        </p:spPr>
        <p:txBody>
          <a:bodyPr/>
          <a:lstStyle/>
          <a:p>
            <a:r>
              <a:rPr lang="ru-RU" i="1" smtClean="0">
                <a:latin typeface="Arial" charset="0"/>
              </a:rPr>
              <a:t> - ребёнка бьют;</a:t>
            </a:r>
          </a:p>
          <a:p>
            <a:r>
              <a:rPr lang="ru-RU" i="1" smtClean="0">
                <a:latin typeface="Arial" charset="0"/>
              </a:rPr>
              <a:t>- обижают;</a:t>
            </a:r>
          </a:p>
          <a:p>
            <a:r>
              <a:rPr lang="ru-RU" i="1" smtClean="0">
                <a:latin typeface="Arial" charset="0"/>
              </a:rPr>
              <a:t>- угрожают;</a:t>
            </a:r>
          </a:p>
          <a:p>
            <a:r>
              <a:rPr lang="ru-RU" i="1" smtClean="0">
                <a:latin typeface="Arial" charset="0"/>
              </a:rPr>
              <a:t>- не хотят играть;</a:t>
            </a:r>
          </a:p>
          <a:p>
            <a:r>
              <a:rPr lang="ru-RU" i="1" smtClean="0">
                <a:latin typeface="Arial" charset="0"/>
              </a:rPr>
              <a:t>- насмехаются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3900" smtClean="0">
              <a:effectLst/>
              <a:latin typeface="Gill Sans MT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52400"/>
            <a:ext cx="7499350" cy="6096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- </a:t>
            </a:r>
            <a:r>
              <a:rPr lang="ru-RU" sz="4000" smtClean="0">
                <a:latin typeface="Arial" charset="0"/>
              </a:rPr>
              <a:t>Если твоего друга постоянно обижает и  высмеивает в школе один его одноклассник?</a:t>
            </a:r>
          </a:p>
          <a:p>
            <a:r>
              <a:rPr lang="ru-RU" sz="4000" smtClean="0">
                <a:latin typeface="Arial" charset="0"/>
              </a:rPr>
              <a:t>- Если  твой друг </a:t>
            </a:r>
            <a:r>
              <a:rPr lang="en-US" sz="4000" smtClean="0">
                <a:latin typeface="Arial" charset="0"/>
              </a:rPr>
              <a:t> </a:t>
            </a:r>
            <a:r>
              <a:rPr lang="ru-RU" sz="4000" smtClean="0">
                <a:latin typeface="Arial" charset="0"/>
              </a:rPr>
              <a:t>получил отрицательную  оценку?</a:t>
            </a:r>
            <a:endParaRPr lang="en-US" sz="4000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- Если  твоего друга преследуют и вымогают  у него деньги неизвестные парни?</a:t>
            </a:r>
          </a:p>
          <a:p>
            <a:endParaRPr lang="ru-RU" smtClean="0">
              <a:latin typeface="Arial" charset="0"/>
            </a:endParaRPr>
          </a:p>
          <a:p>
            <a:endParaRPr lang="ru-RU" sz="4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  <a:latin typeface="Arial" charset="0"/>
              </a:rPr>
              <a:t>Кто вам может помочь?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i="1" smtClean="0">
                <a:latin typeface="Arial" charset="0"/>
              </a:rPr>
              <a:t>родители, </a:t>
            </a:r>
          </a:p>
          <a:p>
            <a:r>
              <a:rPr lang="ru-RU" i="1" smtClean="0">
                <a:latin typeface="Arial" charset="0"/>
              </a:rPr>
              <a:t>учитель, </a:t>
            </a:r>
          </a:p>
          <a:p>
            <a:r>
              <a:rPr lang="ru-RU" i="1" smtClean="0">
                <a:latin typeface="Arial" charset="0"/>
              </a:rPr>
              <a:t>позвоню маме, </a:t>
            </a:r>
          </a:p>
          <a:p>
            <a:r>
              <a:rPr lang="ru-RU" i="1" smtClean="0">
                <a:latin typeface="Arial" charset="0"/>
              </a:rPr>
              <a:t>старший брат   </a:t>
            </a:r>
          </a:p>
          <a:p>
            <a:r>
              <a:rPr lang="ru-RU" i="1" smtClean="0">
                <a:latin typeface="Arial" charset="0"/>
              </a:rPr>
              <a:t>друг, </a:t>
            </a:r>
          </a:p>
          <a:p>
            <a:r>
              <a:rPr lang="ru-RU" i="1" smtClean="0">
                <a:latin typeface="Arial" charset="0"/>
              </a:rPr>
              <a:t>Телефон доверия</a:t>
            </a:r>
            <a:r>
              <a:rPr lang="ru-RU" smtClean="0">
                <a:latin typeface="Gill Sans MT" pitchFamily="34" charset="0"/>
              </a:rPr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66800" y="274638"/>
            <a:ext cx="7867650" cy="1173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dirty="0" smtClean="0">
                <a:effectLst/>
                <a:latin typeface="Arial" charset="0"/>
              </a:rPr>
              <a:t>«Как устроен Телефон Доверия?»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990600" y="1295400"/>
            <a:ext cx="7943850" cy="48006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Телефон Доверия помогает человеку, который пережил какие-нибудь трудности, </a:t>
            </a:r>
            <a:r>
              <a:rPr lang="ru-RU" b="1" smtClean="0">
                <a:latin typeface="Arial" charset="0"/>
              </a:rPr>
              <a:t>получить поддержку</a:t>
            </a:r>
            <a:r>
              <a:rPr lang="ru-RU" smtClean="0">
                <a:latin typeface="Arial" charset="0"/>
              </a:rPr>
              <a:t>, быть понятым и принятым, разобраться в сложной для него ситуации в более спокойной обстановке и решиться на конкретные шаги: </a:t>
            </a:r>
            <a:r>
              <a:rPr lang="ru-RU" b="1" smtClean="0">
                <a:latin typeface="Arial" charset="0"/>
              </a:rPr>
              <a:t>что делать? </a:t>
            </a:r>
          </a:p>
        </p:txBody>
      </p:sp>
      <p:pic>
        <p:nvPicPr>
          <p:cNvPr id="15364" name="Picture 4" descr="1303096409_telefon_dov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274638"/>
            <a:ext cx="8020050" cy="1173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dirty="0" smtClean="0">
                <a:effectLst/>
                <a:latin typeface="Arial" charset="0"/>
              </a:rPr>
              <a:t>«Как устроен Телефон Доверия?»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1371600"/>
            <a:ext cx="7791450" cy="52578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На телефонах доверия  работают  специально обученные специалисты - </a:t>
            </a:r>
            <a:r>
              <a:rPr lang="ru-RU" b="1" smtClean="0">
                <a:latin typeface="Arial" charset="0"/>
              </a:rPr>
              <a:t>психологи.   </a:t>
            </a:r>
          </a:p>
          <a:p>
            <a:r>
              <a:rPr lang="ru-RU" smtClean="0">
                <a:latin typeface="Arial" charset="0"/>
              </a:rPr>
              <a:t>На некоторых Телефонах доверия могут работать даже </a:t>
            </a:r>
            <a:r>
              <a:rPr lang="ru-RU" b="1" smtClean="0">
                <a:latin typeface="Arial" charset="0"/>
              </a:rPr>
              <a:t>подростки,</a:t>
            </a:r>
            <a:r>
              <a:rPr lang="ru-RU" smtClean="0">
                <a:latin typeface="Arial" charset="0"/>
              </a:rPr>
              <a:t> которые прошли специальное обучение – туда звонят те ребята, которым проще поговорить о наболевшем со сверстником, чем со взрослым.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393</TotalTime>
  <Words>868</Words>
  <Application>Microsoft Office PowerPoint</Application>
  <PresentationFormat>Экран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Всероссийская акция</vt:lpstr>
      <vt:lpstr>Слайд 2</vt:lpstr>
      <vt:lpstr>Слайд 3</vt:lpstr>
      <vt:lpstr> </vt:lpstr>
      <vt:lpstr>Ребёнок   может обратиться в службу Телефона доверия?  </vt:lpstr>
      <vt:lpstr> </vt:lpstr>
      <vt:lpstr>Кто вам может помочь?</vt:lpstr>
      <vt:lpstr>«Как устроен Телефон Доверия?»</vt:lpstr>
      <vt:lpstr>«Как устроен Телефон Доверия?»</vt:lpstr>
      <vt:lpstr>«Как устроен Телефон Доверия?»</vt:lpstr>
      <vt:lpstr>«Как устроен Телефон Доверия?»</vt:lpstr>
      <vt:lpstr>«Как устроен Телефон Доверия?»</vt:lpstr>
      <vt:lpstr>«Как устроен Телефон Доверия?»</vt:lpstr>
      <vt:lpstr>«Как устроен Телефон Доверия?»</vt:lpstr>
      <vt:lpstr>Слайд 15</vt:lpstr>
      <vt:lpstr>Телефон Доверия</vt:lpstr>
      <vt:lpstr>Принципы работы службы  «Телефон доверия»</vt:lpstr>
      <vt:lpstr>Конфиденциальную помощь.</vt:lpstr>
      <vt:lpstr>Анонимную помощь.</vt:lpstr>
      <vt:lpstr>Бесплатную помощь.</vt:lpstr>
      <vt:lpstr>Доступную помощь.</vt:lpstr>
      <vt:lpstr>Полезные советы!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205каб</dc:creator>
  <cp:lastModifiedBy>205каб</cp:lastModifiedBy>
  <cp:revision>40</cp:revision>
  <dcterms:modified xsi:type="dcterms:W3CDTF">2017-05-20T05:15:14Z</dcterms:modified>
</cp:coreProperties>
</file>