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4" r:id="rId1"/>
    <p:sldMasterId id="2147484391" r:id="rId2"/>
    <p:sldMasterId id="2147484447" r:id="rId3"/>
    <p:sldMasterId id="2147484459" r:id="rId4"/>
    <p:sldMasterId id="2147484473" r:id="rId5"/>
  </p:sldMasterIdLst>
  <p:notesMasterIdLst>
    <p:notesMasterId r:id="rId13"/>
  </p:notesMasterIdLst>
  <p:sldIdLst>
    <p:sldId id="624" r:id="rId6"/>
    <p:sldId id="631" r:id="rId7"/>
    <p:sldId id="626" r:id="rId8"/>
    <p:sldId id="578" r:id="rId9"/>
    <p:sldId id="632" r:id="rId10"/>
    <p:sldId id="728" r:id="rId11"/>
    <p:sldId id="730" r:id="rId12"/>
  </p:sldIdLst>
  <p:sldSz cx="12192000" cy="6858000"/>
  <p:notesSz cx="6797675" cy="9872663"/>
  <p:defaultTextStyle>
    <a:defPPr>
      <a:defRPr lang="ru-RU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99FF99"/>
    <a:srgbClr val="FDFFB9"/>
    <a:srgbClr val="CCFF99"/>
    <a:srgbClr val="BEA18C"/>
    <a:srgbClr val="FF9021"/>
    <a:srgbClr val="F705C9"/>
    <a:srgbClr val="F9FE38"/>
    <a:srgbClr val="BBA68F"/>
    <a:srgbClr val="B8AC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2290" autoAdjust="0"/>
  </p:normalViewPr>
  <p:slideViewPr>
    <p:cSldViewPr>
      <p:cViewPr varScale="1">
        <p:scale>
          <a:sx n="103" d="100"/>
          <a:sy n="103" d="100"/>
        </p:scale>
        <p:origin x="414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DAB00-186E-4828-8CC5-1AD87E831420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35075"/>
            <a:ext cx="59182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0815"/>
            <a:ext cx="5438775" cy="38871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477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477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204FF-0419-4D39-9F86-5192BB68DC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393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D204FF-0419-4D39-9F86-5192BB68DC6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805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D204FF-0419-4D39-9F86-5192BB68DC6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15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D204FF-0419-4D39-9F86-5192BB68DC6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624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35075"/>
            <a:ext cx="5918200" cy="3330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D204FF-0419-4D39-9F86-5192BB68DC64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976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4DA47DB9-FE97-4CE1-9BEC-413EBBD8B1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6998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A60A4BC4-7043-4FB0-BC6A-E578F59516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7520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E8FA758C-6A7B-45A6-A287-E8450D1FA7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0103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D50BEF8E-33EE-488A-89AD-9F24CD0D1D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9934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4" y="119063"/>
            <a:ext cx="929216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294071"/>
            <a:ext cx="10363200" cy="864095"/>
          </a:xfrm>
        </p:spPr>
        <p:txBody>
          <a:bodyPr>
            <a:normAutofit/>
          </a:bodyPr>
          <a:lstStyle>
            <a:lvl1pPr marL="0" indent="0" algn="ctr" defTabSz="914239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lang="ru-RU" sz="2000" b="1" i="0" kern="1200" cap="none" spc="0" baseline="0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5F38C-B234-4161-8276-0F65F7676FA9}" type="datetimeFigureOut">
              <a:rPr lang="ru-RU"/>
              <a:pPr>
                <a:defRPr/>
              </a:pPr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85D04-5F9D-4E16-84D4-DDDA2E37B8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6168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4" y="119063"/>
            <a:ext cx="929216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294071"/>
            <a:ext cx="10363200" cy="864095"/>
          </a:xfrm>
        </p:spPr>
        <p:txBody>
          <a:bodyPr>
            <a:normAutofit/>
          </a:bodyPr>
          <a:lstStyle>
            <a:lvl1pPr marL="0" indent="0" algn="ctr" defTabSz="914239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lang="ru-RU" sz="2000" b="1" i="0" kern="1200" cap="none" spc="0" baseline="0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825A6-AEA1-44BE-AF0E-30A068BAD307}" type="datetimeFigureOut">
              <a:rPr lang="ru-RU"/>
              <a:pPr>
                <a:defRPr/>
              </a:pPr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7FEA1-1874-494E-93C2-C3D91BD5EC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600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4" y="119063"/>
            <a:ext cx="929216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294071"/>
            <a:ext cx="10363200" cy="864095"/>
          </a:xfrm>
        </p:spPr>
        <p:txBody>
          <a:bodyPr>
            <a:normAutofit/>
          </a:bodyPr>
          <a:lstStyle>
            <a:lvl1pPr marL="0" indent="0" algn="ctr" defTabSz="914239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lang="ru-RU" sz="2000" b="1" i="0" kern="1200" cap="none" spc="0" baseline="0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55D7B-0BEF-409A-A92E-8CE68899EE26}" type="datetimeFigureOut">
              <a:rPr lang="ru-RU"/>
              <a:pPr>
                <a:defRPr/>
              </a:pPr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625C6-D0EA-435D-9161-42559B7199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3078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4" y="119063"/>
            <a:ext cx="929216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294071"/>
            <a:ext cx="10363200" cy="864095"/>
          </a:xfrm>
        </p:spPr>
        <p:txBody>
          <a:bodyPr>
            <a:normAutofit/>
          </a:bodyPr>
          <a:lstStyle>
            <a:lvl1pPr marL="0" indent="0" algn="ctr" defTabSz="914239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lang="ru-RU" sz="2000" b="1" i="0" kern="1200" cap="none" spc="0" baseline="0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C5681E7-920C-46B4-BD3F-CAC9B5A46E5C}" type="datetimeFigureOut">
              <a:rPr lang="ru-RU"/>
              <a:pPr>
                <a:defRPr/>
              </a:pPr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5CC56-5657-4014-9CA1-1E415BC76C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7589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4DA47DB9-FE97-4CE1-9BEC-413EBBD8B1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999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25111BF3-8807-4A3D-A634-413F83B713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6718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AACBBE45-76A2-4259-A6A9-2606EEA324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243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25111BF3-8807-4A3D-A634-413F83B713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1320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E46FE7FA-DA3F-453E-82E0-73E876F825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692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B4D4C80A-51C4-471C-B5F7-98AD72C1406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7341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969B997B-C48E-4EBD-8F2C-159A6FEB54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20846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37A28570-838C-4E99-9D52-8EC33365E8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20440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6F1EAD22-ACFC-4B61-87EF-582EB51D4D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51102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61D60987-9586-4586-A05A-1480A0CC322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7080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A60A4BC4-7043-4FB0-BC6A-E578F59516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0000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E8FA758C-6A7B-45A6-A287-E8450D1FA7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2042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D50BEF8E-33EE-488A-89AD-9F24CD0D1D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62480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4" y="119063"/>
            <a:ext cx="929216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294071"/>
            <a:ext cx="10363200" cy="864095"/>
          </a:xfrm>
        </p:spPr>
        <p:txBody>
          <a:bodyPr>
            <a:normAutofit/>
          </a:bodyPr>
          <a:lstStyle>
            <a:lvl1pPr marL="0" indent="0" algn="ctr" defTabSz="914239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lang="ru-RU" sz="2000" b="1" i="0" kern="1200" cap="none" spc="0" baseline="0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C5681E7-920C-46B4-BD3F-CAC9B5A46E5C}" type="datetimeFigureOut">
              <a:rPr lang="ru-RU"/>
              <a:pPr>
                <a:defRPr/>
              </a:pPr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5CC56-5657-4014-9CA1-1E415BC76C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471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AACBBE45-76A2-4259-A6A9-2606EEA324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46432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24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02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8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7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87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4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94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64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E46FE7FA-DA3F-453E-82E0-73E876F825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72257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73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" name="click.wav"/>
          </p:stSnd>
        </p:sndAc>
      </p:transition>
    </mc:Choice>
    <mc:Fallback xmlns="">
      <p:transition spd="slow" advClick="0" advTm="10000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2673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209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5162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597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1313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7197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8848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2761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353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B4D4C80A-51C4-471C-B5F7-98AD72C1406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68700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6130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627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57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084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FE3E5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FE3E5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3405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885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168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9162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4999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66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969B997B-C48E-4EBD-8F2C-159A6FEB54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40488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6665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780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06.05.2024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335B74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335B7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3422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gradFill flip="none" rotWithShape="1">
          <a:gsLst>
            <a:gs pos="0">
              <a:srgbClr val="CCCCFF">
                <a:alpha val="70000"/>
              </a:srgbClr>
            </a:gs>
            <a:gs pos="17999">
              <a:srgbClr val="85CEFF">
                <a:alpha val="65000"/>
              </a:srgbClr>
            </a:gs>
            <a:gs pos="58000">
              <a:srgbClr val="66FFCC">
                <a:alpha val="36000"/>
              </a:srgbClr>
            </a:gs>
            <a:gs pos="36000">
              <a:srgbClr val="FFFF00">
                <a:alpha val="15000"/>
              </a:srgbClr>
            </a:gs>
            <a:gs pos="79000">
              <a:srgbClr val="99CCFF">
                <a:alpha val="91000"/>
              </a:srgbClr>
            </a:gs>
            <a:gs pos="100000">
              <a:srgbClr val="7030A0">
                <a:alpha val="44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294071"/>
            <a:ext cx="10363200" cy="864095"/>
          </a:xfrm>
        </p:spPr>
        <p:txBody>
          <a:bodyPr>
            <a:normAutofit/>
          </a:bodyPr>
          <a:lstStyle>
            <a:lvl1pPr marL="0" indent="0" algn="ctr" defTabSz="914239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lang="ru-RU" sz="2000" b="1" i="0" kern="1200" cap="none" spc="0" baseline="0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7712F-3F6F-4C39-A37E-74746F292D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7D84B-24DC-4AAD-98B0-FD8070BA55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119832"/>
            <a:ext cx="929283" cy="103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1406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bg>
      <p:bgPr>
        <a:gradFill flip="none" rotWithShape="1">
          <a:gsLst>
            <a:gs pos="0">
              <a:srgbClr val="CCCCFF">
                <a:alpha val="70000"/>
              </a:srgbClr>
            </a:gs>
            <a:gs pos="17999">
              <a:srgbClr val="85CEFF">
                <a:alpha val="65000"/>
              </a:srgbClr>
            </a:gs>
            <a:gs pos="58000">
              <a:srgbClr val="66FFCC">
                <a:alpha val="36000"/>
              </a:srgbClr>
            </a:gs>
            <a:gs pos="36000">
              <a:srgbClr val="FFFF00">
                <a:alpha val="15000"/>
              </a:srgbClr>
            </a:gs>
            <a:gs pos="79000">
              <a:srgbClr val="99CCFF">
                <a:alpha val="91000"/>
              </a:srgbClr>
            </a:gs>
            <a:gs pos="100000">
              <a:srgbClr val="7030A0">
                <a:alpha val="44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294071"/>
            <a:ext cx="10363200" cy="864095"/>
          </a:xfrm>
        </p:spPr>
        <p:txBody>
          <a:bodyPr>
            <a:normAutofit/>
          </a:bodyPr>
          <a:lstStyle>
            <a:lvl1pPr marL="0" indent="0" algn="ctr" defTabSz="914239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lang="ru-RU" sz="2000" b="1" i="0" kern="1200" cap="none" spc="0" baseline="0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7712F-3F6F-4C39-A37E-74746F292D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7D84B-24DC-4AAD-98B0-FD8070BA55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119832"/>
            <a:ext cx="929283" cy="103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197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37A28570-838C-4E99-9D52-8EC33365E8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7707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6F1EAD22-ACFC-4B61-87EF-582EB51D4D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441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800"/>
            </a:lvl1pPr>
          </a:lstStyle>
          <a:p>
            <a:fld id="{61D60987-9586-4586-A05A-1480A0CC322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1154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audio" Target="NUL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BD5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7DF770A9-3457-44ED-8A02-EC29B7FD4139}" type="slidenum">
              <a:rPr lang="ru-RU" altLang="ru-RU" smtClean="0"/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4087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5" r:id="rId1"/>
    <p:sldLayoutId id="2147484376" r:id="rId2"/>
    <p:sldLayoutId id="2147484377" r:id="rId3"/>
    <p:sldLayoutId id="2147484378" r:id="rId4"/>
    <p:sldLayoutId id="2147484379" r:id="rId5"/>
    <p:sldLayoutId id="2147484380" r:id="rId6"/>
    <p:sldLayoutId id="2147484381" r:id="rId7"/>
    <p:sldLayoutId id="2147484382" r:id="rId8"/>
    <p:sldLayoutId id="2147484383" r:id="rId9"/>
    <p:sldLayoutId id="2147484384" r:id="rId10"/>
    <p:sldLayoutId id="2147484385" r:id="rId11"/>
    <p:sldLayoutId id="2147484386" r:id="rId12"/>
    <p:sldLayoutId id="2147484387" r:id="rId13"/>
    <p:sldLayoutId id="2147484388" r:id="rId14"/>
    <p:sldLayoutId id="2147484389" r:id="rId15"/>
    <p:sldLayoutId id="2147484390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BD5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7DF770A9-3457-44ED-8A02-EC29B7FD4139}" type="slidenum">
              <a:rPr lang="ru-RU" altLang="ru-RU" smtClean="0"/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793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2" r:id="rId1"/>
    <p:sldLayoutId id="2147484393" r:id="rId2"/>
    <p:sldLayoutId id="2147484394" r:id="rId3"/>
    <p:sldLayoutId id="2147484395" r:id="rId4"/>
    <p:sldLayoutId id="2147484396" r:id="rId5"/>
    <p:sldLayoutId id="2147484397" r:id="rId6"/>
    <p:sldLayoutId id="2147484398" r:id="rId7"/>
    <p:sldLayoutId id="2147484399" r:id="rId8"/>
    <p:sldLayoutId id="2147484400" r:id="rId9"/>
    <p:sldLayoutId id="2147484401" r:id="rId10"/>
    <p:sldLayoutId id="2147484402" r:id="rId11"/>
    <p:sldLayoutId id="2147484403" r:id="rId12"/>
    <p:sldLayoutId id="214748440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2960">
              <a:defRPr/>
            </a:pPr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2960">
              <a:defRPr/>
            </a:pPr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2960">
              <a:defRPr/>
            </a:pPr>
            <a:fld id="{4476F765-153D-4896-9542-52E01D0977A3}" type="slidenum">
              <a:rPr lang="ru-RU" altLang="ru-RU" smtClean="0">
                <a:solidFill>
                  <a:srgbClr val="146194">
                    <a:lumMod val="50000"/>
                  </a:srgbClr>
                </a:solidFill>
              </a:rPr>
              <a:pPr defTabSz="822960">
                <a:defRPr/>
              </a:pPr>
              <a:t>‹#›</a:t>
            </a:fld>
            <a:endParaRPr lang="ru-RU" alt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3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8" r:id="rId1"/>
    <p:sldLayoutId id="2147484449" r:id="rId2"/>
    <p:sldLayoutId id="2147484450" r:id="rId3"/>
    <p:sldLayoutId id="2147484451" r:id="rId4"/>
    <p:sldLayoutId id="2147484452" r:id="rId5"/>
    <p:sldLayoutId id="2147484453" r:id="rId6"/>
    <p:sldLayoutId id="2147484454" r:id="rId7"/>
    <p:sldLayoutId id="2147484455" r:id="rId8"/>
    <p:sldLayoutId id="2147484456" r:id="rId9"/>
    <p:sldLayoutId id="2147484457" r:id="rId10"/>
    <p:sldLayoutId id="2147484458" r:id="rId11"/>
  </p:sldLayoutIdLst>
  <mc:AlternateContent xmlns:mc="http://schemas.openxmlformats.org/markup-compatibility/2006" xmlns:p14="http://schemas.microsoft.com/office/powerpoint/2010/main">
    <mc:Choice Requires="p14">
      <p:transition spd="slow" p14:dur="11250">
        <p14:reveal/>
        <p:sndAc>
          <p:stSnd>
            <p:snd r:embed="rId13" name="click.wav"/>
          </p:stSnd>
        </p:sndAc>
      </p:transition>
    </mc:Choice>
    <mc:Fallback xmlns="">
      <p:transition spd="slow" advClick="0" advTm="10000">
        <p:fade/>
        <p:sndAc>
          <p:stSnd>
            <p:snd r:embed="rId14" name="click.wav"/>
          </p:stSnd>
        </p:sndAc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2960">
              <a:defRPr/>
            </a:pPr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2960">
              <a:defRPr/>
            </a:pPr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2960">
              <a:defRPr/>
            </a:pPr>
            <a:fld id="{4476F765-153D-4896-9542-52E01D0977A3}" type="slidenum">
              <a:rPr lang="ru-RU" altLang="ru-RU" smtClean="0">
                <a:solidFill>
                  <a:srgbClr val="146194">
                    <a:lumMod val="50000"/>
                  </a:srgbClr>
                </a:solidFill>
              </a:rPr>
              <a:pPr defTabSz="822960">
                <a:defRPr/>
              </a:pPr>
              <a:t>‹#›</a:t>
            </a:fld>
            <a:endParaRPr lang="ru-RU" alt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5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0" r:id="rId1"/>
    <p:sldLayoutId id="2147484461" r:id="rId2"/>
    <p:sldLayoutId id="2147484462" r:id="rId3"/>
    <p:sldLayoutId id="2147484463" r:id="rId4"/>
    <p:sldLayoutId id="2147484464" r:id="rId5"/>
    <p:sldLayoutId id="2147484465" r:id="rId6"/>
    <p:sldLayoutId id="2147484466" r:id="rId7"/>
    <p:sldLayoutId id="2147484467" r:id="rId8"/>
    <p:sldLayoutId id="2147484468" r:id="rId9"/>
    <p:sldLayoutId id="2147484469" r:id="rId10"/>
    <p:sldLayoutId id="214748447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2960">
              <a:defRPr/>
            </a:pPr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2960">
              <a:defRPr/>
            </a:pPr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2960">
              <a:defRPr/>
            </a:pPr>
            <a:fld id="{4476F765-153D-4896-9542-52E01D0977A3}" type="slidenum">
              <a:rPr lang="ru-RU" altLang="ru-RU" smtClean="0">
                <a:solidFill>
                  <a:srgbClr val="146194">
                    <a:lumMod val="50000"/>
                  </a:srgbClr>
                </a:solidFill>
              </a:rPr>
              <a:pPr defTabSz="822960">
                <a:defRPr/>
              </a:pPr>
              <a:t>‹#›</a:t>
            </a:fld>
            <a:endParaRPr lang="ru-RU" alt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9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4" r:id="rId1"/>
    <p:sldLayoutId id="2147484475" r:id="rId2"/>
    <p:sldLayoutId id="2147484476" r:id="rId3"/>
    <p:sldLayoutId id="2147484477" r:id="rId4"/>
    <p:sldLayoutId id="2147484478" r:id="rId5"/>
    <p:sldLayoutId id="2147484479" r:id="rId6"/>
    <p:sldLayoutId id="2147484480" r:id="rId7"/>
    <p:sldLayoutId id="2147484481" r:id="rId8"/>
    <p:sldLayoutId id="2147484482" r:id="rId9"/>
    <p:sldLayoutId id="2147484483" r:id="rId10"/>
    <p:sldLayoutId id="2147484484" r:id="rId11"/>
    <p:sldLayoutId id="2147484485" r:id="rId12"/>
    <p:sldLayoutId id="214748448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5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1.jpeg"/><Relationship Id="rId3" Type="http://schemas.openxmlformats.org/officeDocument/2006/relationships/hyperlink" Target="http://www.google.ru/url?url=http://obiznese.com/alhimija-biznesa/raznoe/500888-3-sposoba-zarabotat-dengi.html&amp;rct=j&amp;frm=1&amp;q=&amp;esrc=s&amp;sa=U&amp;ved=0ahUKEwj1yuHmmZHOAhUDjiwKHTq5AFkQwW4IMzAP&amp;usg=AFQjCNGjlNxc4aMRhR1honX3KzZFZTDRFg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15.jpe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0.png"/><Relationship Id="rId11" Type="http://schemas.openxmlformats.org/officeDocument/2006/relationships/image" Target="../media/image14.jpeg"/><Relationship Id="rId5" Type="http://schemas.openxmlformats.org/officeDocument/2006/relationships/image" Target="../media/image9.jpeg"/><Relationship Id="rId15" Type="http://schemas.openxmlformats.org/officeDocument/2006/relationships/image" Target="../media/image18.png"/><Relationship Id="rId10" Type="http://schemas.openxmlformats.org/officeDocument/2006/relationships/hyperlink" Target="https://www.google.ru/url?url=https://cbkg.ru/articles/luchshie_kredity_2017_uslovija_trebovanija_odobrenie_otzyvy.html&amp;rct=j&amp;frm=1&amp;q=&amp;esrc=s&amp;sa=U&amp;ved=0ahUKEwiz2Ln3pZHOAhUI8ywKHa14BmA48AEQwW4IJTAI&amp;usg=AFQjCNFF21FYgDuPEHTwCXaF6AZpFe49zA" TargetMode="External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png"/><Relationship Id="rId7" Type="http://schemas.openxmlformats.org/officeDocument/2006/relationships/hyperlink" Target="consultantplus://offline/ref=959A63207779AC15EEC92B4FE36E9B68B3356607C660E103E33AD916A0B0784DA8EEAA0142FE91BBA2E7209183B844E3354CD4B777b1M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0.pn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36.pn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2EB1AC-D740-4A71-A6ED-3B7A126B54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295454" y="2086875"/>
            <a:ext cx="6913562" cy="4269475"/>
          </a:xfrm>
          <a:prstGeom prst="rect">
            <a:avLst/>
          </a:prstGeom>
        </p:spPr>
        <p:txBody>
          <a:bodyPr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ВОЗНИКНОВЕНИИ ЛИЧНОЙ ЗАИНТЕРЕСОВАННОСТИ РУКОВОДИТЕЛЕМ</a:t>
            </a:r>
          </a:p>
        </p:txBody>
      </p:sp>
    </p:spTree>
    <p:extLst>
      <p:ext uri="{BB962C8B-B14F-4D97-AF65-F5344CB8AC3E}">
        <p14:creationId xmlns:p14="http://schemas.microsoft.com/office/powerpoint/2010/main" val="335724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>
        <p:sndAc>
          <p:stSnd>
            <p:snd r:embed="rId2" name="click.wav"/>
          </p:stSnd>
        </p:sndAc>
      </p:transition>
    </mc:Choice>
    <mc:Fallback xmlns="">
      <p:transition advClick="0" advTm="10000">
        <p:sndAc>
          <p:stSnd>
            <p:snd r:embed="rId5" name="click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Прямоугольник 6"/>
          <p:cNvSpPr>
            <a:spLocks noChangeArrowheads="1"/>
          </p:cNvSpPr>
          <p:nvPr/>
        </p:nvSpPr>
        <p:spPr bwMode="auto">
          <a:xfrm>
            <a:off x="2351089" y="1928814"/>
            <a:ext cx="8085137" cy="1571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>
                <a:solidFill>
                  <a:srgbClr val="0000FF"/>
                </a:solidFill>
                <a:latin typeface="Verdana" panose="020B0604030504040204" pitchFamily="34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400" dirty="0">
              <a:solidFill>
                <a:srgbClr val="0000FF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algn="ctr" defTabSz="9144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dirty="0">
                <a:solidFill>
                  <a:srgbClr val="0000FF"/>
                </a:solidFill>
                <a:latin typeface="Verdana" panose="020B0604030504040204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indent="-114935" algn="ctr" defTabSz="9144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i="1" dirty="0">
                <a:solidFill>
                  <a:srgbClr val="000000"/>
                </a:solidFill>
                <a:latin typeface="Verdana" panose="020B0604030504040204" pitchFamily="34" charset="0"/>
                <a:ea typeface="Calibri"/>
                <a:cs typeface="Times New Roman"/>
              </a:rPr>
              <a:t> </a:t>
            </a:r>
            <a:endParaRPr lang="ru-RU" sz="16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>
              <a:solidFill>
                <a:srgbClr val="0000FF"/>
              </a:solidFill>
              <a:latin typeface="Verdana" panose="020B0604030504040204" pitchFamily="34" charset="0"/>
              <a:ea typeface="Calibri" pitchFamily="34" charset="0"/>
              <a:cs typeface="Times New Roman" pitchFamily="18" charset="0"/>
            </a:endParaRPr>
          </a:p>
          <a:p>
            <a:pPr algn="ctr" defTabSz="9144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>
                <a:solidFill>
                  <a:srgbClr val="0000FF"/>
                </a:solidFill>
                <a:latin typeface="Verdana" panose="020B0604030504040204" pitchFamily="34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400" dirty="0">
              <a:solidFill>
                <a:srgbClr val="0000FF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44875" y="4429126"/>
            <a:ext cx="7086600" cy="3397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08250" y="109538"/>
            <a:ext cx="7772400" cy="3921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914400">
              <a:defRPr/>
            </a:pPr>
            <a:r>
              <a:rPr lang="ru-RU" sz="1800" b="1" kern="0" dirty="0">
                <a:solidFill>
                  <a:srgbClr val="3333CC">
                    <a:lumMod val="75000"/>
                  </a:srgbClr>
                </a:solidFill>
                <a:cs typeface="Times New Roman" pitchFamily="18" charset="0"/>
              </a:rPr>
              <a:t>КОНФЛИКТ ИНТЕРЕСОВ </a:t>
            </a:r>
          </a:p>
        </p:txBody>
      </p:sp>
      <p:pic>
        <p:nvPicPr>
          <p:cNvPr id="24581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10" y="390118"/>
            <a:ext cx="2212320" cy="325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935761" y="501650"/>
            <a:ext cx="8064896" cy="12398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b="1" dirty="0">
                <a:solidFill>
                  <a:srgbClr val="FF0000"/>
                </a:solidFill>
              </a:rPr>
              <a:t>СТАТЬЯ 10. КОНФЛИКТ ИНТЕРЕСОВ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800" b="1" dirty="0">
              <a:solidFill>
                <a:srgbClr val="FF0000"/>
              </a:solidFill>
            </a:endParaRP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  <a:defRPr/>
            </a:pPr>
            <a:r>
              <a:rPr lang="ru-RU" sz="1800" b="1" dirty="0">
                <a:solidFill>
                  <a:srgbClr val="00CC99">
                    <a:lumMod val="50000"/>
                  </a:srgbClr>
                </a:solidFill>
              </a:rPr>
              <a:t>ПОД КОНФЛИКТОМ ИНТЕРЕСОВ ПОНИМАЕТСЯ СИТУАЦИЯ, ПРИ КОТОРОЙ</a:t>
            </a:r>
          </a:p>
        </p:txBody>
      </p:sp>
      <p:sp>
        <p:nvSpPr>
          <p:cNvPr id="21" name="Стрелка вправо 20"/>
          <p:cNvSpPr/>
          <p:nvPr/>
        </p:nvSpPr>
        <p:spPr>
          <a:xfrm>
            <a:off x="2711624" y="971055"/>
            <a:ext cx="1080120" cy="864096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srgbClr val="FFFFFF"/>
              </a:solidFill>
            </a:endParaRPr>
          </a:p>
        </p:txBody>
      </p:sp>
      <p:pic>
        <p:nvPicPr>
          <p:cNvPr id="24586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2133600"/>
            <a:ext cx="2078038" cy="158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2060576"/>
            <a:ext cx="30257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251810" y="4114307"/>
            <a:ext cx="4907567" cy="24833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CC99">
                    <a:lumMod val="50000"/>
                  </a:srgbClr>
                </a:solidFill>
              </a:rPr>
              <a:t>ЛИЧНАЯ ЗАИНТЕРЕСОВАННОСТЬ  (ПРЯМАЯ ИЛИ КОСВЕННАЯ) ЛИЦА ПРЕДУСМАТРИВАЕТ </a:t>
            </a:r>
            <a:r>
              <a:rPr lang="ru-RU" sz="1600" b="1" dirty="0">
                <a:solidFill>
                  <a:srgbClr val="FF0000"/>
                </a:solidFill>
              </a:rPr>
              <a:t>ОБЯЗАННОСТЬ</a:t>
            </a:r>
            <a:r>
              <a:rPr lang="ru-RU" sz="1600" b="1" dirty="0">
                <a:solidFill>
                  <a:srgbClr val="00CC99">
                    <a:lumMod val="50000"/>
                  </a:srgbClr>
                </a:solidFill>
              </a:rPr>
              <a:t> ПРИНИМАТЬ МЕРЫ ПО ПРЕДОТВРАЩЕНИЮ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CC99">
                    <a:lumMod val="50000"/>
                  </a:srgbClr>
                </a:solidFill>
              </a:rPr>
              <a:t>И УРЕГУЛИРОВАНИЮ КОНФЛИКТА ИНТЕРЕСОВ,</a:t>
            </a:r>
          </a:p>
        </p:txBody>
      </p:sp>
      <p:sp>
        <p:nvSpPr>
          <p:cNvPr id="25" name="Стрелка вправо 24"/>
          <p:cNvSpPr/>
          <p:nvPr/>
        </p:nvSpPr>
        <p:spPr>
          <a:xfrm>
            <a:off x="5231904" y="4149081"/>
            <a:ext cx="2448272" cy="1767117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ВЛИЯЕТ ИЛИ МОЖЕТ ПОВЛИЯТЬ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680176" y="4005064"/>
            <a:ext cx="4104307" cy="25925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srgbClr val="00CC99">
                  <a:lumMod val="50000"/>
                </a:srgbClr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CC99">
                    <a:lumMod val="50000"/>
                  </a:srgbClr>
                </a:solidFill>
              </a:rPr>
              <a:t>НА НАДЛЕЖАЩЕЕ, ОБЪЕКТИВНОЕ </a:t>
            </a:r>
            <a:br>
              <a:rPr lang="ru-RU" sz="1600" b="1" dirty="0">
                <a:solidFill>
                  <a:srgbClr val="00CC99">
                    <a:lumMod val="50000"/>
                  </a:srgbClr>
                </a:solidFill>
              </a:rPr>
            </a:br>
            <a:r>
              <a:rPr lang="ru-RU" sz="1600" b="1" dirty="0">
                <a:solidFill>
                  <a:srgbClr val="00CC99">
                    <a:lumMod val="50000"/>
                  </a:srgbClr>
                </a:solidFill>
              </a:rPr>
              <a:t>И БЕСПРИСТРАСТНОЕ ИСПОЛНЕНИЕ УКАЗАННЫМИ ЛИЦАМИ ДОЛЖНОСТНЫХ  (СЛУЖЕБНЫХ) ОБЯЗАННОСТЕЙ (ОСУЩЕСТВЛЕНИЕ ПОЛНОМОЧИЙ)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srgbClr val="00CC99">
                  <a:lumMod val="50000"/>
                </a:srgb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9396" y="2673031"/>
            <a:ext cx="1213209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20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2000">
              <a:schemeClr val="accent5">
                <a:lumMod val="20000"/>
                <a:lumOff val="80000"/>
              </a:schemeClr>
            </a:gs>
            <a:gs pos="100000">
              <a:schemeClr val="accent1">
                <a:lumMod val="20000"/>
                <a:lumOff val="80000"/>
              </a:schemeClr>
            </a:gs>
            <a:gs pos="100000">
              <a:schemeClr val="accent1">
                <a:tint val="44500"/>
                <a:satMod val="160000"/>
              </a:schemeClr>
            </a:gs>
            <a:gs pos="64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583517" y="6445817"/>
            <a:ext cx="184731" cy="286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 sz="1264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90203" y="4897965"/>
            <a:ext cx="184731" cy="4912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 sz="2592" dirty="0">
              <a:solidFill>
                <a:prstClr val="black"/>
              </a:solidFill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23CD9F88-D958-4CBA-9160-020E7E5576BB}"/>
              </a:ext>
            </a:extLst>
          </p:cNvPr>
          <p:cNvSpPr txBox="1">
            <a:spLocks/>
          </p:cNvSpPr>
          <p:nvPr/>
        </p:nvSpPr>
        <p:spPr>
          <a:xfrm>
            <a:off x="1775520" y="-104000"/>
            <a:ext cx="11229086" cy="955144"/>
          </a:xfrm>
          <a:prstGeom prst="rect">
            <a:avLst/>
          </a:prstGeom>
        </p:spPr>
        <p:txBody>
          <a:bodyPr vert="horz" lIns="128744" tIns="64372" rIns="128744" bIns="64372" rtlCol="0" anchor="ctr">
            <a:noAutofit/>
          </a:bodyPr>
          <a:lstStyle/>
          <a:p>
            <a:pPr defTabSz="1287439">
              <a:lnSpc>
                <a:spcPct val="90000"/>
              </a:lnSpc>
              <a:spcBef>
                <a:spcPct val="0"/>
              </a:spcBef>
              <a:defRPr/>
            </a:pPr>
            <a:endParaRPr lang="ru-RU" sz="192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/>
              <a:ea typeface="+mj-lt"/>
              <a:cs typeface="Calibri Light" panose="020F0302020204030204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159109"/>
            <a:ext cx="12046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800" b="1" kern="0" dirty="0">
                <a:solidFill>
                  <a:srgbClr val="3333CC">
                    <a:lumMod val="75000"/>
                  </a:srgbClr>
                </a:solidFill>
                <a:latin typeface="Times New Roman"/>
                <a:cs typeface="Times New Roman" pitchFamily="18" charset="0"/>
              </a:rPr>
              <a:t>ЛИЧНАЯ ЗАИНТЕРЕСОВАННОСТЬ: ВОЗМОЖНОСТЬ ПОЛУЧЕНИЯ ДОХОДОВ, ВЫГОД, ПРЕИМУЩЕСТВ</a:t>
            </a:r>
          </a:p>
        </p:txBody>
      </p:sp>
      <p:pic>
        <p:nvPicPr>
          <p:cNvPr id="11" name="Рисунок 10" descr="Картинки по запросу деньги картинки фото">
            <a:hlinkClick r:id="rId3" tgtFrame="_blank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579577"/>
            <a:ext cx="1008112" cy="1036127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3770391" y="2466170"/>
            <a:ext cx="3974095" cy="728567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kern="0" dirty="0">
              <a:solidFill>
                <a:srgbClr val="00CC99">
                  <a:lumMod val="50000"/>
                </a:srgbClr>
              </a:solidFill>
              <a:latin typeface="Times New Roman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В ТОМ ЧИСЛЕ ИМУЩЕСТВЕННЫХ ПРАВ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kern="0" dirty="0">
              <a:solidFill>
                <a:srgbClr val="00CC99">
                  <a:lumMod val="50000"/>
                </a:srgbClr>
              </a:solidFill>
              <a:latin typeface="Times New Roman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89473" y="5648625"/>
            <a:ext cx="2900590" cy="116835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255583" y="4690161"/>
            <a:ext cx="3251526" cy="776245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РЕЗУЛЬТАТЫ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ВЫПОЛНЕННЫХ РАБОТ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4830" y="4668627"/>
            <a:ext cx="4013704" cy="969878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УСЛУГИ ИМУЩЕСТВЕННОГО ХАРАКТЕРА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бесплатно или по очевидно заниженной цене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812138" y="908899"/>
            <a:ext cx="2232248" cy="548386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ИМУЩЕСТВО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661098" y="853546"/>
            <a:ext cx="3672408" cy="594328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НЕДВИЖИМОЕ ИМУЩЕСТВО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45252" y="853915"/>
            <a:ext cx="3537316" cy="555318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ДВИЖИМОЕ ИМУЩЕСТВО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098" y="1544085"/>
            <a:ext cx="925135" cy="92513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775096" y="1474828"/>
            <a:ext cx="1553947" cy="9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167753" y="2502588"/>
            <a:ext cx="1104710" cy="82853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486133" y="1570037"/>
            <a:ext cx="1099923" cy="733640"/>
          </a:xfrm>
          <a:prstGeom prst="rect">
            <a:avLst/>
          </a:prstGeom>
        </p:spPr>
      </p:pic>
      <p:pic>
        <p:nvPicPr>
          <p:cNvPr id="30" name="Picture 8" descr="Картинки по запросу льготная ссуда в банке  картинки фото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391" y="2391409"/>
            <a:ext cx="1029177" cy="812509"/>
          </a:xfrm>
          <a:prstGeom prst="rect">
            <a:avLst/>
          </a:prstGeom>
          <a:noFill/>
          <a:ln w="12700"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http://itd3.mycdn.me/image?id=867104270066&amp;t=20&amp;plc=WEB&amp;tkn=*Qf4dDvuSloi_6MPguITfcBzFkH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531" y="1546501"/>
            <a:ext cx="1266237" cy="84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96449" y="1602776"/>
            <a:ext cx="1072806" cy="715204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7884255" y="4628985"/>
            <a:ext cx="4160402" cy="776245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КАКИЕ-ЛИБО ВЫГОДЫ (ПРЕИМУЩЕСТВА)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659475" y="3444052"/>
            <a:ext cx="3748894" cy="1107002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ПРАВО НА РЕЗУЛЬТАТЫ ИНТЕЛЛЕКТУАЛЬНОЙ СОБСТВЕННОСТИ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(право на распространение произведения, на перевод, на импорт и т.д.)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2919380" y="3628689"/>
            <a:ext cx="2559919" cy="776245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ОБЯЗАТЕЛЬСТВЕННЫЕ ПРАВА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(должник-кредитор)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2595" y="3653446"/>
            <a:ext cx="2634148" cy="540284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ВЕЩНЫЕ ПРАВА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(покупатель-продавец)</a:t>
            </a:r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1843406" y="3210632"/>
            <a:ext cx="3635893" cy="4035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5479299" y="3203918"/>
            <a:ext cx="3" cy="4102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479300" y="3221830"/>
            <a:ext cx="2632924" cy="1872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9" name="Рисунок 58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272463" y="5389190"/>
            <a:ext cx="1694835" cy="1554615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020768" y="5389190"/>
            <a:ext cx="1165206" cy="1487909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21860" y="5731671"/>
            <a:ext cx="1453342" cy="960971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360" y="5743585"/>
            <a:ext cx="535510" cy="468571"/>
          </a:xfrm>
          <a:prstGeom prst="rect">
            <a:avLst/>
          </a:prstGeom>
        </p:spPr>
      </p:pic>
      <p:pic>
        <p:nvPicPr>
          <p:cNvPr id="65" name="Picture 6" descr="alt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041" y="5743585"/>
            <a:ext cx="1392677" cy="94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9552069" y="3591930"/>
            <a:ext cx="2559919" cy="776245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УТИЛИТАРНЫЕ ЦИФРОВЫЕ ПРАВА</a:t>
            </a:r>
            <a:endParaRPr lang="ru-RU" sz="1800" kern="0" dirty="0">
              <a:solidFill>
                <a:srgbClr val="00CC99">
                  <a:lumMod val="50000"/>
                </a:srgb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165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2000">
              <a:schemeClr val="accent5">
                <a:lumMod val="20000"/>
                <a:lumOff val="80000"/>
              </a:schemeClr>
            </a:gs>
            <a:gs pos="100000">
              <a:schemeClr val="accent1">
                <a:lumMod val="20000"/>
                <a:lumOff val="80000"/>
              </a:schemeClr>
            </a:gs>
            <a:gs pos="100000">
              <a:schemeClr val="accent1">
                <a:tint val="44500"/>
                <a:satMod val="160000"/>
              </a:schemeClr>
            </a:gs>
            <a:gs pos="64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583517" y="6445817"/>
            <a:ext cx="184731" cy="286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 sz="1264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90203" y="4897965"/>
            <a:ext cx="184731" cy="4912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 sz="2592" dirty="0">
              <a:solidFill>
                <a:prstClr val="black"/>
              </a:solidFill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23CD9F88-D958-4CBA-9160-020E7E5576BB}"/>
              </a:ext>
            </a:extLst>
          </p:cNvPr>
          <p:cNvSpPr txBox="1">
            <a:spLocks/>
          </p:cNvSpPr>
          <p:nvPr/>
        </p:nvSpPr>
        <p:spPr>
          <a:xfrm>
            <a:off x="1775520" y="-104000"/>
            <a:ext cx="11229086" cy="955144"/>
          </a:xfrm>
          <a:prstGeom prst="rect">
            <a:avLst/>
          </a:prstGeom>
        </p:spPr>
        <p:txBody>
          <a:bodyPr vert="horz" lIns="128744" tIns="64372" rIns="128744" bIns="64372" rtlCol="0" anchor="ctr">
            <a:noAutofit/>
          </a:bodyPr>
          <a:lstStyle/>
          <a:p>
            <a:pPr defTabSz="1287439">
              <a:lnSpc>
                <a:spcPct val="90000"/>
              </a:lnSpc>
              <a:spcBef>
                <a:spcPct val="0"/>
              </a:spcBef>
              <a:defRPr/>
            </a:pPr>
            <a:endParaRPr lang="ru-RU" sz="192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/>
              <a:ea typeface="+mj-lt"/>
              <a:cs typeface="Calibri Light" panose="020F0302020204030204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-1" y="39627"/>
            <a:ext cx="12066861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239" rtl="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lang="ru-RU" sz="2000" b="1" i="0" kern="1200" cap="none" spc="0" baseline="0" dirty="0">
                <a:ln w="9000" cmpd="sng">
                  <a:noFill/>
                  <a:prstDash val="solid"/>
                </a:ln>
                <a:solidFill>
                  <a:srgbClr val="000099"/>
                </a:solidFill>
                <a:effectLst/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sz="1800" kern="0" dirty="0">
                <a:solidFill>
                  <a:srgbClr val="3333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 ЛИЦ, С КОТОРЫМИ СВЯЗАНА ЛИЧНАЯ ЗАИНТЕРЕСОВАННОСТЬ </a:t>
            </a:r>
          </a:p>
          <a:p>
            <a:pPr>
              <a:defRPr/>
            </a:pPr>
            <a:r>
              <a:rPr lang="ru-RU" sz="1800" kern="0" dirty="0">
                <a:solidFill>
                  <a:srgbClr val="3333C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99456" y="720783"/>
            <a:ext cx="10729192" cy="716128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ru-RU" sz="1600" b="1" kern="0" dirty="0">
              <a:solidFill>
                <a:srgbClr val="00CC99">
                  <a:lumMod val="50000"/>
                </a:srgbClr>
              </a:solidFill>
              <a:latin typeface="Times New Roman"/>
            </a:endParaRPr>
          </a:p>
          <a:p>
            <a:pPr algn="ctr">
              <a:defRPr/>
            </a:pPr>
            <a:r>
              <a:rPr lang="ru-RU" sz="16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ПОД ЛИЧНОЙ ЗАИНТЕРЕСОВАННОСТЬЮ ПОНИМАЕТСЯ ВОЗМОЖНОСТЬ </a:t>
            </a:r>
            <a:r>
              <a:rPr lang="ru-RU" sz="1600" b="1" kern="0" dirty="0">
                <a:solidFill>
                  <a:srgbClr val="FF0000"/>
                </a:solidFill>
                <a:latin typeface="Times New Roman"/>
              </a:rPr>
              <a:t>ПОЛУЧЕНИЯ ДОХОДОВ ИЛИ КАКИХ-ЛИБО ВЫГОД (ПРЕИМУЩЕСТВ</a:t>
            </a:r>
            <a:r>
              <a:rPr lang="ru-RU" sz="16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)</a:t>
            </a:r>
          </a:p>
          <a:p>
            <a:pPr algn="ctr">
              <a:defRPr/>
            </a:pPr>
            <a:endParaRPr lang="ru-RU" sz="1600" b="1" kern="0" dirty="0">
              <a:solidFill>
                <a:srgbClr val="00CC99">
                  <a:lumMod val="50000"/>
                </a:srgbClr>
              </a:solidFill>
              <a:latin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6543" y="3764585"/>
            <a:ext cx="3528391" cy="549856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РУКОВОДИТЕЛЬ</a:t>
            </a:r>
          </a:p>
        </p:txBody>
      </p:sp>
      <p:pic>
        <p:nvPicPr>
          <p:cNvPr id="15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381" y="1837907"/>
            <a:ext cx="10922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503" y="1931225"/>
            <a:ext cx="2346777" cy="165928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248" y="4564534"/>
            <a:ext cx="1863047" cy="139633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896200" y="3730207"/>
            <a:ext cx="4170661" cy="711368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БЛИЗКИМИ РОДСТВЕННИКАМИ </a:t>
            </a:r>
            <a:b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</a:b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И СВОЙСТВЕННИКИ РУКОВОДИТЕЛЯ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040" y="4314441"/>
            <a:ext cx="1368152" cy="1596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Прямоугольник 27"/>
          <p:cNvSpPr/>
          <p:nvPr/>
        </p:nvSpPr>
        <p:spPr>
          <a:xfrm>
            <a:off x="446542" y="5848280"/>
            <a:ext cx="11620318" cy="928709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ГРАЖДАНАМИ ИЛИ ОРГАНИЗАЦИЯМИ, С КОТОРЫМИ РУКОВОДИТЕЛЬ, ЕГО БЛИЗКИЕ РОДСТВЕННИКИ </a:t>
            </a:r>
            <a:b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</a:b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И СВОЙСТВЕННИКИ СВЯЗАНЫ </a:t>
            </a:r>
            <a:r>
              <a:rPr lang="ru-RU" sz="16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ИМУЩЕСТВЕННЫМИ, КОРПОРАТИВНЫМИ ИЛИ ИНЫМИ БЛИЗКИМИ ОТНОШЕНИЯМИ</a:t>
            </a:r>
            <a:endParaRPr lang="ru-RU" sz="1600" b="1" kern="0" dirty="0">
              <a:solidFill>
                <a:srgbClr val="00CC99">
                  <a:lumMod val="50000"/>
                </a:srgbClr>
              </a:solidFill>
              <a:latin typeface="Times New Roman"/>
              <a:hlinkClick r:id="rId7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637697" y="1692200"/>
            <a:ext cx="468052" cy="205945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1625455" y="1487152"/>
            <a:ext cx="468052" cy="32727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9624392" y="1532300"/>
            <a:ext cx="468052" cy="32727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" descr="https://2016.f.a0z.ru/03/09-4129121-kno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8681497">
            <a:off x="8643346" y="4872876"/>
            <a:ext cx="2170664" cy="596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" descr="https://2016.f.a0z.ru/03/09-4129121-kno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541954">
            <a:off x="774149" y="4845145"/>
            <a:ext cx="2170664" cy="596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4123" y="4701819"/>
            <a:ext cx="2243522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37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Прямоугольник 6"/>
          <p:cNvSpPr>
            <a:spLocks noChangeArrowheads="1"/>
          </p:cNvSpPr>
          <p:nvPr/>
        </p:nvSpPr>
        <p:spPr bwMode="auto">
          <a:xfrm>
            <a:off x="2308225" y="1844676"/>
            <a:ext cx="8085138" cy="1571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>
                <a:solidFill>
                  <a:srgbClr val="0000FF"/>
                </a:solidFill>
                <a:latin typeface="Verdana" panose="020B0604030504040204" pitchFamily="34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400" dirty="0">
              <a:solidFill>
                <a:srgbClr val="0000FF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 algn="ctr" defTabSz="9144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dirty="0">
                <a:solidFill>
                  <a:srgbClr val="0000FF"/>
                </a:solidFill>
                <a:latin typeface="Verdana" panose="020B0604030504040204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indent="-114935" algn="ctr" defTabSz="9144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i="1" dirty="0">
                <a:solidFill>
                  <a:srgbClr val="000000"/>
                </a:solidFill>
                <a:latin typeface="Verdana" panose="020B0604030504040204" pitchFamily="34" charset="0"/>
                <a:ea typeface="Calibri"/>
                <a:cs typeface="Times New Roman"/>
              </a:rPr>
              <a:t> </a:t>
            </a:r>
            <a:endParaRPr lang="ru-RU" sz="16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>
              <a:solidFill>
                <a:srgbClr val="0000FF"/>
              </a:solidFill>
              <a:latin typeface="Verdana" panose="020B0604030504040204" pitchFamily="34" charset="0"/>
              <a:ea typeface="Calibri" pitchFamily="34" charset="0"/>
              <a:cs typeface="Times New Roman" pitchFamily="18" charset="0"/>
            </a:endParaRPr>
          </a:p>
          <a:p>
            <a:pPr algn="ctr" defTabSz="9144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>
                <a:solidFill>
                  <a:srgbClr val="0000FF"/>
                </a:solidFill>
                <a:latin typeface="Verdana" panose="020B0604030504040204" pitchFamily="34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400" dirty="0">
              <a:solidFill>
                <a:srgbClr val="0000FF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32175" y="4511676"/>
            <a:ext cx="7086600" cy="3397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27652" name="Заголовок 1"/>
          <p:cNvSpPr txBox="1">
            <a:spLocks/>
          </p:cNvSpPr>
          <p:nvPr/>
        </p:nvSpPr>
        <p:spPr bwMode="auto">
          <a:xfrm>
            <a:off x="1992314" y="1"/>
            <a:ext cx="83518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defTabSz="9128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E46C0A"/>
              </a:buClr>
              <a:buSzPct val="128000"/>
              <a:buFont typeface="Georgia" panose="02040502050405020303" pitchFamily="18" charset="0"/>
              <a:buNone/>
            </a:pPr>
            <a:r>
              <a:rPr lang="ru-RU" altLang="ru-RU" sz="1600" b="1" kern="0" dirty="0">
                <a:solidFill>
                  <a:srgbClr val="3333CC">
                    <a:lumMod val="75000"/>
                  </a:srgbClr>
                </a:solidFill>
                <a:latin typeface="+mj-lt"/>
                <a:ea typeface="+mj-ea"/>
                <a:cs typeface="Times New Roman" pitchFamily="18" charset="0"/>
              </a:rPr>
              <a:t>ЛИЦА, С КОТОРЫМИ СВЯЗАНА ЛИЧНАЯ ЗАИНТЕРЕСОВАННОСТЬ РУКОВОДИТЕЛЯ: БЛИЗКИЕ РОДСТВЕННИКИ И СВОЙСТВЕННИКИ</a:t>
            </a:r>
          </a:p>
        </p:txBody>
      </p:sp>
      <p:pic>
        <p:nvPicPr>
          <p:cNvPr id="27653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765176"/>
            <a:ext cx="10795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s://2016.f.a0z.ru/03/09-4129121-kn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410711">
            <a:off x="3512786" y="2463384"/>
            <a:ext cx="3567700" cy="630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https://2016.f.a0z.ru/03/09-4129121-kn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230744">
            <a:off x="5115542" y="2539860"/>
            <a:ext cx="3426773" cy="596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6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2565400"/>
            <a:ext cx="1824038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7319962" y="908050"/>
            <a:ext cx="3816597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b="1" dirty="0">
                <a:solidFill>
                  <a:srgbClr val="0A46CC"/>
                </a:solidFill>
              </a:rPr>
              <a:t>СВОЙСТВЕННИКИ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423151" y="3083451"/>
            <a:ext cx="3713408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srgbClr val="00CC99">
                  <a:lumMod val="50000"/>
                </a:srgbClr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БРАТЬЯ И СЕСТРЫ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СУПРУГА (СУПРУГИ)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b="1" dirty="0">
              <a:solidFill>
                <a:srgbClr val="00CC99">
                  <a:lumMod val="50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440758" y="4089400"/>
            <a:ext cx="3695801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ДЕТИ СУПРУГА (СУПРУГИ)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385086" y="2041788"/>
            <a:ext cx="3751473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srgbClr val="00CC99">
                  <a:lumMod val="50000"/>
                </a:srgbClr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РОДИТЕЛИ (МАТЬ, ОТЕЦ)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СУПРУГА (СУПРУГИ)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srgbClr val="00CC99">
                  <a:lumMod val="50000"/>
                </a:srgb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410451" y="5169446"/>
            <a:ext cx="3726108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srgbClr val="00CC99">
                  <a:lumMod val="50000"/>
                </a:srgbClr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СУПРУГИ ДЕТЕЙ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(СУПРУГА СЫНА,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СУПРУГ ДОЧЕРИ)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srgbClr val="00CC99">
                  <a:lumMod val="50000"/>
                </a:srgb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67408" y="908050"/>
            <a:ext cx="3977631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800" b="1" dirty="0">
                <a:solidFill>
                  <a:srgbClr val="FF0000"/>
                </a:solidFill>
                <a:cs typeface="Times New Roman" pitchFamily="18" charset="0"/>
              </a:rPr>
              <a:t>БЛИЗКИЕ РОДСТВЕННИКИ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67408" y="2060575"/>
            <a:ext cx="3977631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РОДИТЕЛИ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(МАТЬ, ОТЕЦ)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67409" y="5229200"/>
            <a:ext cx="3978326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СУПРУГ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(СУПРУГА)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67409" y="4149080"/>
            <a:ext cx="3978326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СЫНОВЬЯ, ДОЧЕРИ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67408" y="3112607"/>
            <a:ext cx="3990627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БРАТЬЯ, СЕСТРЫ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926013" y="5726815"/>
            <a:ext cx="2393950" cy="84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</a:rPr>
              <a:t>РУКОВОДИТЕЛЬ</a:t>
            </a:r>
          </a:p>
        </p:txBody>
      </p:sp>
    </p:spTree>
    <p:extLst>
      <p:ext uri="{BB962C8B-B14F-4D97-AF65-F5344CB8AC3E}">
        <p14:creationId xmlns:p14="http://schemas.microsoft.com/office/powerpoint/2010/main" val="2631971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583517" y="6445817"/>
            <a:ext cx="184731" cy="286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 sz="1264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90203" y="4897965"/>
            <a:ext cx="184731" cy="4912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 sz="2592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91944" y="-99392"/>
            <a:ext cx="432048" cy="46085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 ИНТЕРЕСОВ</a:t>
            </a:r>
          </a:p>
        </p:txBody>
      </p:sp>
      <p:pic>
        <p:nvPicPr>
          <p:cNvPr id="1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557" y="2507288"/>
            <a:ext cx="1959897" cy="138574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38" y="2522517"/>
            <a:ext cx="1092250" cy="1274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034" y="4964176"/>
            <a:ext cx="1267534" cy="95000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54" y="4948031"/>
            <a:ext cx="1657273" cy="999433"/>
          </a:xfrm>
          <a:prstGeom prst="rect">
            <a:avLst/>
          </a:prstGeom>
          <a:ln>
            <a:solidFill>
              <a:srgbClr val="000000">
                <a:lumMod val="60000"/>
                <a:lumOff val="40000"/>
              </a:srgbClr>
            </a:solidFill>
          </a:ln>
        </p:spPr>
      </p:pic>
      <p:sp>
        <p:nvSpPr>
          <p:cNvPr id="22" name="Прямоугольник 21"/>
          <p:cNvSpPr/>
          <p:nvPr/>
        </p:nvSpPr>
        <p:spPr>
          <a:xfrm>
            <a:off x="2210463" y="3936347"/>
            <a:ext cx="3037068" cy="713062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Близкие родственники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и свойственники служащего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732131" y="3850729"/>
            <a:ext cx="4415201" cy="968487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Граждане, с которыми руководитель, близкие родственники и свойственники руководителя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связаны </a:t>
            </a:r>
            <a:r>
              <a:rPr lang="ru-RU" sz="16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иными близкими отношениями</a:t>
            </a:r>
          </a:p>
        </p:txBody>
      </p:sp>
      <p:pic>
        <p:nvPicPr>
          <p:cNvPr id="28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72" y="2529296"/>
            <a:ext cx="1220611" cy="122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002789" y="5860750"/>
            <a:ext cx="4637827" cy="886364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Граждане и организации, </a:t>
            </a:r>
            <a:br>
              <a:rPr lang="ru-RU" sz="14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</a:br>
            <a:r>
              <a:rPr lang="ru-RU" sz="14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с которыми руководителя, близкие родственники и свойственники руководителя связаны </a:t>
            </a:r>
            <a:r>
              <a:rPr lang="ru-RU" sz="14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корпоративными отношениями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77194" y="4964176"/>
            <a:ext cx="1197740" cy="114813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9" cstate="print"/>
          <a:srcRect l="15747" t="4390" r="11174" b="20011"/>
          <a:stretch/>
        </p:blipFill>
        <p:spPr>
          <a:xfrm>
            <a:off x="4517596" y="4838728"/>
            <a:ext cx="1214535" cy="1255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5011" y="2424666"/>
            <a:ext cx="809482" cy="13885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247531" y="779641"/>
            <a:ext cx="696227" cy="1191553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319672" y="3907134"/>
            <a:ext cx="1599864" cy="491423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Руководитель</a:t>
            </a:r>
          </a:p>
        </p:txBody>
      </p:sp>
      <p:pic>
        <p:nvPicPr>
          <p:cNvPr id="21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676" y="2538364"/>
            <a:ext cx="1705375" cy="11611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668283" y="6025420"/>
            <a:ext cx="5184576" cy="787493"/>
          </a:xfrm>
          <a:prstGeom prst="rect">
            <a:avLst/>
          </a:prstGeom>
          <a:solidFill>
            <a:srgbClr val="AAE2CA">
              <a:lumMod val="40000"/>
              <a:lumOff val="60000"/>
            </a:srgbClr>
          </a:solidFill>
          <a:ln w="254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Граждане и организации, с которыми руководитель, близкие родственники и свойственники руководителя связаны </a:t>
            </a:r>
            <a:r>
              <a:rPr lang="ru-RU" sz="1600" b="1" kern="0" dirty="0">
                <a:solidFill>
                  <a:srgbClr val="00CC99">
                    <a:lumMod val="50000"/>
                  </a:srgbClr>
                </a:solidFill>
                <a:latin typeface="Times New Roman"/>
              </a:rPr>
              <a:t>имущественными отношениями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632764" y="-22256"/>
            <a:ext cx="3848365" cy="236494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0" y="39884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ru-RU" sz="1800" b="1" kern="0" dirty="0">
                <a:solidFill>
                  <a:srgbClr val="3333CC">
                    <a:lumMod val="75000"/>
                  </a:srgbClr>
                </a:solidFill>
                <a:latin typeface="Times New Roman"/>
                <a:cs typeface="Times New Roman" pitchFamily="18" charset="0"/>
              </a:rPr>
              <a:t>ЛИЧНАЯ ЗАИНТЕРЕСОВАННОСТЬ, КОТОРАЯ ПРИВОДИТ ИЛИ МОЖЕТ ПРИВЕСТИ К КОНФЛИКТУ ИНТЕРЕСОВ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665802" y="4893304"/>
            <a:ext cx="1405346" cy="93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2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583517" y="6445817"/>
            <a:ext cx="184731" cy="286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 sz="1264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90203" y="4897965"/>
            <a:ext cx="184731" cy="4912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 sz="2592" dirty="0">
              <a:solidFill>
                <a:prstClr val="black"/>
              </a:solidFill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D5C817EC-ABEA-4E2D-B8AB-D68D0FD1EB78}"/>
              </a:ext>
            </a:extLst>
          </p:cNvPr>
          <p:cNvSpPr txBox="1">
            <a:spLocks/>
          </p:cNvSpPr>
          <p:nvPr/>
        </p:nvSpPr>
        <p:spPr>
          <a:xfrm>
            <a:off x="1343472" y="115889"/>
            <a:ext cx="10657184" cy="8651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СООБЩЕНИЯ О ЛИЧНОЙ ЗАИНТЕРЕСОВАННОСТИ </a:t>
            </a:r>
            <a:b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ПОСТАНОВЛЕНИЕМ АДМИНИСТРАЦИИ ГОЗ ОТ 09.02.2021 № 136-П</a:t>
            </a:r>
          </a:p>
        </p:txBody>
      </p:sp>
      <p:pic>
        <p:nvPicPr>
          <p:cNvPr id="29" name="Рисунок 45">
            <a:extLst>
              <a:ext uri="{FF2B5EF4-FFF2-40B4-BE49-F238E27FC236}">
                <a16:creationId xmlns:a16="http://schemas.microsoft.com/office/drawing/2014/main" id="{4B7E2912-A4BE-4A3D-91B6-DE38691640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84" y="1674566"/>
            <a:ext cx="2314575" cy="21224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Рисунок 39">
            <a:extLst>
              <a:ext uri="{FF2B5EF4-FFF2-40B4-BE49-F238E27FC236}">
                <a16:creationId xmlns:a16="http://schemas.microsoft.com/office/drawing/2014/main" id="{7826EB6B-76C2-4D69-8777-88A797E0A6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859" y="2306000"/>
            <a:ext cx="2303537" cy="247040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25E2D321-F919-46C4-B67C-63EB0284E203}"/>
              </a:ext>
            </a:extLst>
          </p:cNvPr>
          <p:cNvSpPr/>
          <p:nvPr/>
        </p:nvSpPr>
        <p:spPr>
          <a:xfrm>
            <a:off x="7320136" y="1203850"/>
            <a:ext cx="3208338" cy="863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b="1" dirty="0">
                <a:solidFill>
                  <a:srgbClr val="00CC99">
                    <a:lumMod val="50000"/>
                  </a:srgbClr>
                </a:solidFill>
              </a:rPr>
              <a:t>РУКОВОДИТЕЛЬ</a:t>
            </a:r>
          </a:p>
        </p:txBody>
      </p:sp>
      <p:sp>
        <p:nvSpPr>
          <p:cNvPr id="36" name="Стрелка вниз 14">
            <a:extLst>
              <a:ext uri="{FF2B5EF4-FFF2-40B4-BE49-F238E27FC236}">
                <a16:creationId xmlns:a16="http://schemas.microsoft.com/office/drawing/2014/main" id="{ECB84D3E-3852-41FA-B3A3-C256CCA78A7B}"/>
              </a:ext>
            </a:extLst>
          </p:cNvPr>
          <p:cNvSpPr/>
          <p:nvPr/>
        </p:nvSpPr>
        <p:spPr>
          <a:xfrm>
            <a:off x="8544272" y="2089976"/>
            <a:ext cx="864096" cy="432048"/>
          </a:xfrm>
          <a:prstGeom prst="downArrow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18B6360-7A90-4B13-9F5B-5F2A6684C58B}"/>
              </a:ext>
            </a:extLst>
          </p:cNvPr>
          <p:cNvSpPr/>
          <p:nvPr/>
        </p:nvSpPr>
        <p:spPr>
          <a:xfrm>
            <a:off x="6613308" y="2551010"/>
            <a:ext cx="4680519" cy="19442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srgbClr val="00CC99">
                  <a:lumMod val="50000"/>
                </a:srgbClr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НАПРАВЛЯЕТ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УВЕДОМЛЕНИЕ О ЛИЧНОЙ ЗАИНТЕРЕСОВАННОСТИ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b="1" dirty="0">
                <a:solidFill>
                  <a:srgbClr val="00CC99">
                    <a:lumMod val="50000"/>
                  </a:srgbClr>
                </a:solidFill>
              </a:rPr>
              <a:t>В ПИСЬМЕННОЙ ФОРМЕ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dirty="0">
                <a:solidFill>
                  <a:srgbClr val="00CC99">
                    <a:lumMod val="50000"/>
                  </a:srgbClr>
                </a:solidFill>
              </a:rPr>
              <a:t>КАК ТОЛЬКО ЕМУ СТАНЕТ ИЗВЕСТНО</a:t>
            </a:r>
            <a:endParaRPr lang="ru-RU" sz="1800" b="1" dirty="0">
              <a:solidFill>
                <a:srgbClr val="00CC99">
                  <a:lumMod val="50000"/>
                </a:srgbClr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800" b="1" dirty="0">
              <a:solidFill>
                <a:srgbClr val="00CC99">
                  <a:lumMod val="50000"/>
                </a:srgbClr>
              </a:solidFill>
            </a:endParaRPr>
          </a:p>
        </p:txBody>
      </p:sp>
      <p:sp>
        <p:nvSpPr>
          <p:cNvPr id="40" name="Стрелка вниз 15">
            <a:extLst>
              <a:ext uri="{FF2B5EF4-FFF2-40B4-BE49-F238E27FC236}">
                <a16:creationId xmlns:a16="http://schemas.microsoft.com/office/drawing/2014/main" id="{5546C619-EC73-4DEF-B444-CBF9B5EE020C}"/>
              </a:ext>
            </a:extLst>
          </p:cNvPr>
          <p:cNvSpPr/>
          <p:nvPr/>
        </p:nvSpPr>
        <p:spPr>
          <a:xfrm>
            <a:off x="8544272" y="4524212"/>
            <a:ext cx="864096" cy="432048"/>
          </a:xfrm>
          <a:prstGeom prst="downArrow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7401074-AA77-45DD-B189-9A4D33B9C918}"/>
              </a:ext>
            </a:extLst>
          </p:cNvPr>
          <p:cNvSpPr/>
          <p:nvPr/>
        </p:nvSpPr>
        <p:spPr>
          <a:xfrm>
            <a:off x="6260009" y="4985246"/>
            <a:ext cx="5328592" cy="11516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b="1" dirty="0">
                <a:solidFill>
                  <a:srgbClr val="00CC99">
                    <a:lumMod val="50000"/>
                  </a:srgbClr>
                </a:solidFill>
              </a:rPr>
              <a:t>ГЛАВЕ ГОРОДСКОГО ОКРУГА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6C3C7A2-3D03-4A54-B3B4-CCE0444E36DA}"/>
              </a:ext>
            </a:extLst>
          </p:cNvPr>
          <p:cNvSpPr/>
          <p:nvPr/>
        </p:nvSpPr>
        <p:spPr>
          <a:xfrm>
            <a:off x="3184488" y="1504921"/>
            <a:ext cx="2520280" cy="117010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УВЕДОМЛЕНИЕ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ФОРМЕ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(СМ. ПРИЛОЖЕНИЕ 1 К ПАГОЗ         № 136-П ОТ 09.02.2021)</a:t>
            </a:r>
          </a:p>
        </p:txBody>
      </p:sp>
    </p:spTree>
    <p:extLst>
      <p:ext uri="{BB962C8B-B14F-4D97-AF65-F5344CB8AC3E}">
        <p14:creationId xmlns:p14="http://schemas.microsoft.com/office/powerpoint/2010/main" val="3913388499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34367</TotalTime>
  <Words>315</Words>
  <Application>Microsoft Office PowerPoint</Application>
  <PresentationFormat>Широкоэкранный</PresentationFormat>
  <Paragraphs>95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7</vt:i4>
      </vt:variant>
    </vt:vector>
  </HeadingPairs>
  <TitlesOfParts>
    <vt:vector size="19" baseType="lpstr">
      <vt:lpstr>Arial</vt:lpstr>
      <vt:lpstr>Calibri</vt:lpstr>
      <vt:lpstr>Calibri Light</vt:lpstr>
      <vt:lpstr>Georgia</vt:lpstr>
      <vt:lpstr>Liberation Serif</vt:lpstr>
      <vt:lpstr>Times New Roman</vt:lpstr>
      <vt:lpstr>Verdana</vt:lpstr>
      <vt:lpstr>Оформление по умолчанию</vt:lpstr>
      <vt:lpstr>1_Оформление по умолчанию</vt:lpstr>
      <vt:lpstr>2_Тема Office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результате опроса глав муниципальных образований,  расположенных на территории Свердловской области,  и председателей представительных органов муниципальных  образований  по вопросу процедуры уведомления  лицом,  замещающим муниципальную должность, о возникновении личной заинтересованности</dc:title>
  <dc:creator>Ирина</dc:creator>
  <cp:lastModifiedBy>Юлия Гуторова</cp:lastModifiedBy>
  <cp:revision>2208</cp:revision>
  <cp:lastPrinted>2023-07-18T06:19:36Z</cp:lastPrinted>
  <dcterms:created xsi:type="dcterms:W3CDTF">2019-09-18T05:42:13Z</dcterms:created>
  <dcterms:modified xsi:type="dcterms:W3CDTF">2024-05-06T09:22:44Z</dcterms:modified>
</cp:coreProperties>
</file>